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42"/>
  </p:notesMasterIdLst>
  <p:sldIdLst>
    <p:sldId id="256" r:id="rId2"/>
    <p:sldId id="286" r:id="rId3"/>
    <p:sldId id="288" r:id="rId4"/>
    <p:sldId id="287" r:id="rId5"/>
    <p:sldId id="289" r:id="rId6"/>
    <p:sldId id="290" r:id="rId7"/>
    <p:sldId id="291" r:id="rId8"/>
    <p:sldId id="292" r:id="rId9"/>
    <p:sldId id="293" r:id="rId10"/>
    <p:sldId id="295" r:id="rId11"/>
    <p:sldId id="294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4" r:id="rId20"/>
    <p:sldId id="305" r:id="rId21"/>
    <p:sldId id="303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21" r:id="rId36"/>
    <p:sldId id="322" r:id="rId37"/>
    <p:sldId id="324" r:id="rId38"/>
    <p:sldId id="325" r:id="rId39"/>
    <p:sldId id="326" r:id="rId40"/>
    <p:sldId id="32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56" autoAdjust="0"/>
    <p:restoredTop sz="93709" autoAdjust="0"/>
  </p:normalViewPr>
  <p:slideViewPr>
    <p:cSldViewPr snapToGrid="0">
      <p:cViewPr>
        <p:scale>
          <a:sx n="100" d="100"/>
          <a:sy n="100" d="100"/>
        </p:scale>
        <p:origin x="30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0C4B5-414B-4899-AFE8-3B4FBE5C16A1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72E790-8839-4AA9-A9E2-B96E2E75C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2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391199-E2BE-48B1-6804-31F720019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3911ECD-C609-4BFC-642A-8F90CC02A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B9E5C9E-473D-EBB7-F29C-304A3A771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2B30F56-E715-DDD8-1285-4A842963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CB51648-D7CB-1109-07E9-B85FEB217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465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040FCC4-F328-E233-238B-1D0AA285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C5192F7-384D-1031-98F3-5B6FA6A1B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EB40240-3734-DCD6-0AF0-F8B8BCD11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BEA125A-C8B9-F96F-1EA5-9545F7B5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A62BEC4-D647-E020-2B48-96EBC6FA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08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141F83F8-5DF8-250E-3A2F-6E9FCF301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3DFF11E1-5880-F94E-2780-F7DE29230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CC05F3B-930B-FA22-788B-6982B5BCD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A04EF50-88BC-E96D-7C7E-0B367A0F2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FDC5B6A-E440-9C94-36C5-9C9512929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585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BB63118-CF04-8057-B3AF-7A71AA180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B5F22F1-3594-F6F5-DD46-2F948A44D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440C669-0830-8B15-ADAA-A587DC01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C6DF50A-AC66-C4FD-408C-369CDBFFD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4CA139B-6243-BC6D-5479-41589F7A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17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760F92-4F15-5B72-36D2-A348C349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FBC70ED-E8F6-0197-5E97-D89C088BB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AD7E28A-DBAB-FD08-39F4-4DBE35BA7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F44D006-EB69-4BD3-2A4F-F2905775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735FB1D-09EB-2B91-CCE4-441629ABA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55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F9F467-F10F-A945-D640-A4A6FA15B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BB4D2DF-739A-254E-7FD8-64489325E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B8D97343-4358-7EC0-A1DC-5BCFA0726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0186873-D31B-FA74-D4E9-CF5CC701A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59035A5-7205-83A2-F312-16C77296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6F6DF0A-3A96-E0FA-D911-34FE0AC11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77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5986C25-D62D-E889-40D9-2E086AB56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5618AE6-8EA5-3682-3BDF-05FBC341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48F8319-F0BC-70C2-DEDE-1790A103B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F328DA1C-D399-3B39-ABD6-330B3CE30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F9C6726-F023-405B-0312-F0967E022E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0B5A07A8-DEDB-E6AB-5EFE-8E46DE6E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8A17104A-F076-8364-380B-8975CE94A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6A59BD67-B213-0556-AC0A-119F27834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63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A8254AC-005F-9927-26F7-E5DE0104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D9B514D-59E7-08E2-01E8-467E84C77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C2A8913-1FA0-FEA4-D056-EE804DBD9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FEE6163-47D0-A0C3-073B-FD7D3AEA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84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7BB25277-8AE7-737E-4834-78CC913E5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A8580D5-4772-61EA-0731-D4696369D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83221C6-CEDF-F283-B179-510061BA1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15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891E21-A56D-4018-91AE-91053122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EB6238E-A90C-806F-D8FD-1AEFDDE48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B5BA805B-397F-9B05-07B1-DC59F8FAE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7C86AE2-4D2E-A697-D6EC-B9FD8C709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54E0F45-01C1-A437-4178-DF8B45E45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B636611-B292-A853-8DEE-FC916AEB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88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1DFE515-EE6B-1E81-D67C-5AE1459C0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BBCBA50D-7D41-EEAE-1DBC-A40A615C6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B440ACB-04BF-999F-40B5-B60DEF109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8A4A39-EDF9-EF18-B96F-1E73A11BE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00D8DF4-862D-D9CC-81F1-1B6FC93A2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FA219B5-E2B2-59F7-F728-6DD86656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540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0EDBBAD-7B1A-D418-9A79-7C4FA8138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6EE7F6C-76D9-1464-C6E9-7272EAEAE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B0431B7-D514-6117-8A5D-B60332046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1E6C94-FA95-4FDF-91FA-4DE876CEB66D}" type="datetimeFigureOut">
              <a:rPr lang="en-US" smtClean="0"/>
              <a:t>4/7/2025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CC0506-4B49-BA72-1345-5873F9B560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EA3AAEB-39CE-D2FF-8F7B-FDAE21CEF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6C439-92C3-4514-A5CA-A866D0FEAC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296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UcYyk8XgcA?si=qjlVLYYpe9mj3kWk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14C2221-2B8C-494D-9442-F812DF4E8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2EF6928-D489-744D-2C5C-A0FD7CD8A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340" y="3867499"/>
            <a:ext cx="3143250" cy="26011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0000" dirty="0"/>
              <a:t>W6</a:t>
            </a:r>
            <a:endParaRPr lang="en-US" sz="10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Resim 10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83B085C-813E-8372-BFD7-016AF7A1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43" y="1374009"/>
            <a:ext cx="4843044" cy="1888342"/>
          </a:xfrm>
          <a:prstGeom prst="rect">
            <a:avLst/>
          </a:prstGeo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255FD2BE-34EC-2BD4-BCCC-6C7BDC630B3E}"/>
              </a:ext>
            </a:extLst>
          </p:cNvPr>
          <p:cNvSpPr txBox="1"/>
          <p:nvPr/>
        </p:nvSpPr>
        <p:spPr>
          <a:xfrm>
            <a:off x="5926016" y="459504"/>
            <a:ext cx="6262936" cy="5938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The Growth Mindset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The Johari Window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 err="1"/>
              <a:t>ECUStateManager</a:t>
            </a:r>
            <a:r>
              <a:rPr lang="en-US" sz="2500" dirty="0"/>
              <a:t> – Root Composition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 err="1"/>
              <a:t>DataType</a:t>
            </a:r>
            <a:r>
              <a:rPr lang="en-US" sz="2500" dirty="0"/>
              <a:t>-{</a:t>
            </a:r>
            <a:r>
              <a:rPr lang="en-US" sz="2500" dirty="0" err="1"/>
              <a:t>DataConstraint</a:t>
            </a:r>
            <a:r>
              <a:rPr lang="en-US" sz="2500" dirty="0"/>
              <a:t>, </a:t>
            </a:r>
            <a:r>
              <a:rPr lang="en-US" sz="2500" dirty="0" err="1"/>
              <a:t>CompuMethod</a:t>
            </a:r>
            <a:r>
              <a:rPr lang="en-US" sz="2500" dirty="0"/>
              <a:t>} – Component Alias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Port/Interface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Component Internal </a:t>
            </a:r>
            <a:r>
              <a:rPr lang="en-US" sz="2500" dirty="0" err="1"/>
              <a:t>Behaviour</a:t>
            </a:r>
            <a:endParaRPr lang="en-US" sz="2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Exclusive Areas, Memory, Included Data Types, Implicit IRV-Explicit IRV, </a:t>
            </a:r>
            <a:r>
              <a:rPr lang="en-US" sz="2500" dirty="0" err="1"/>
              <a:t>PerInstance</a:t>
            </a:r>
            <a:r>
              <a:rPr lang="en-US" sz="2500" dirty="0"/>
              <a:t> Memory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 err="1"/>
              <a:t>MemMap</a:t>
            </a:r>
            <a:endParaRPr lang="en-US" sz="2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Parameter Access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Runnable Properties, Start Internal, Concurrent, Events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Software Quality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METRICS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MISRA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BONUS: </a:t>
            </a:r>
            <a:r>
              <a:rPr lang="en-US" sz="2500" dirty="0" err="1"/>
              <a:t>toString</a:t>
            </a:r>
            <a:r>
              <a:rPr lang="en-US" sz="2500" dirty="0"/>
              <a:t>()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 err="1"/>
              <a:t>ExponentialCalculator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736428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A7DF4-A93D-025F-E647-CE98C6BEB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13D187D2-05B6-C33C-609C-55386D627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00" y="131114"/>
            <a:ext cx="8779560" cy="6534861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FCC3F7A0-A419-C431-3FB9-9CDAF058F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494" y="5340460"/>
            <a:ext cx="3042809" cy="118641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CF3180AC-F422-AFB8-3250-07C8886D2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2560" y="192025"/>
            <a:ext cx="3042808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🧭 Root Composition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ECUStateManager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Görselde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kırmızı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kutu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alınan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ECUStateManager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tüm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sistemin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başlangıç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noktası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root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composition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temsil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1" dirty="0"/>
              <a:t>main() </a:t>
            </a:r>
            <a:r>
              <a:rPr lang="en-US" sz="1600" b="1" dirty="0" err="1"/>
              <a:t>fonksiyonundan</a:t>
            </a:r>
            <a:r>
              <a:rPr lang="en-US" sz="1600" b="1" dirty="0"/>
              <a:t> </a:t>
            </a:r>
            <a:r>
              <a:rPr lang="en-US" sz="1600" b="1" dirty="0" err="1"/>
              <a:t>doğrudan</a:t>
            </a:r>
            <a:r>
              <a:rPr lang="en-US" sz="1600" b="1" dirty="0"/>
              <a:t> </a:t>
            </a:r>
            <a:r>
              <a:rPr lang="en-US" sz="1600" b="1" dirty="0" err="1"/>
              <a:t>çağrılır</a:t>
            </a:r>
            <a:r>
              <a:rPr lang="en-US" sz="1600" dirty="0"/>
              <a:t>, </a:t>
            </a:r>
            <a:r>
              <a:rPr lang="en-US" sz="1600" dirty="0" err="1"/>
              <a:t>sistemin</a:t>
            </a:r>
            <a:r>
              <a:rPr lang="en-US" sz="1600" dirty="0"/>
              <a:t> ilk </a:t>
            </a:r>
            <a:r>
              <a:rPr lang="en-US" sz="1600" dirty="0" err="1"/>
              <a:t>çalışan</a:t>
            </a:r>
            <a:r>
              <a:rPr lang="en-US" sz="1600" dirty="0"/>
              <a:t> </a:t>
            </a:r>
            <a:r>
              <a:rPr lang="en-US" sz="1600" dirty="0" err="1"/>
              <a:t>ve</a:t>
            </a:r>
            <a:r>
              <a:rPr lang="en-US" sz="1600" dirty="0"/>
              <a:t> </a:t>
            </a:r>
            <a:r>
              <a:rPr lang="en-US" sz="1600" dirty="0" err="1"/>
              <a:t>tüm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bileşenlerini</a:t>
            </a:r>
            <a:r>
              <a:rPr lang="en-US" sz="1600" dirty="0"/>
              <a:t> </a:t>
            </a:r>
            <a:r>
              <a:rPr lang="en-US" sz="1600" dirty="0" err="1"/>
              <a:t>sıralı</a:t>
            </a:r>
            <a:r>
              <a:rPr lang="en-US" sz="1600" dirty="0"/>
              <a:t> </a:t>
            </a:r>
            <a:r>
              <a:rPr lang="en-US" sz="1600" dirty="0" err="1"/>
              <a:t>olarak</a:t>
            </a:r>
            <a:r>
              <a:rPr lang="en-US" sz="1600" dirty="0"/>
              <a:t> </a:t>
            </a:r>
            <a:r>
              <a:rPr lang="en-US" sz="1600" dirty="0" err="1"/>
              <a:t>başlatan</a:t>
            </a:r>
            <a:r>
              <a:rPr lang="en-US" sz="1600" dirty="0"/>
              <a:t> </a:t>
            </a:r>
            <a:r>
              <a:rPr lang="en-US" sz="1600" dirty="0" err="1"/>
              <a:t>yapıdır</a:t>
            </a:r>
            <a:r>
              <a:rPr lang="en-US" sz="1600" dirty="0"/>
              <a:t>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8546001B-4D3E-030D-84C6-6ACBF38C0A19}"/>
              </a:ext>
            </a:extLst>
          </p:cNvPr>
          <p:cNvSpPr txBox="1"/>
          <p:nvPr/>
        </p:nvSpPr>
        <p:spPr>
          <a:xfrm>
            <a:off x="208992" y="6588386"/>
            <a:ext cx="90450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Bu </a:t>
            </a:r>
            <a:r>
              <a:rPr lang="en-US" sz="1200" dirty="0" err="1"/>
              <a:t>mimari</a:t>
            </a:r>
            <a:r>
              <a:rPr lang="en-US" sz="1200" dirty="0"/>
              <a:t>, </a:t>
            </a:r>
            <a:r>
              <a:rPr lang="en-US" sz="1200" dirty="0" err="1"/>
              <a:t>donanım</a:t>
            </a:r>
            <a:r>
              <a:rPr lang="en-US" sz="1200" dirty="0"/>
              <a:t> </a:t>
            </a:r>
            <a:r>
              <a:rPr lang="en-US" sz="1200" dirty="0" err="1"/>
              <a:t>bağımlılığı</a:t>
            </a:r>
            <a:r>
              <a:rPr lang="en-US" sz="1200" dirty="0"/>
              <a:t> </a:t>
            </a:r>
            <a:r>
              <a:rPr lang="en-US" sz="1200" dirty="0" err="1"/>
              <a:t>azaltılmış</a:t>
            </a:r>
            <a:r>
              <a:rPr lang="en-US" sz="1200" dirty="0"/>
              <a:t>, </a:t>
            </a:r>
            <a:r>
              <a:rPr lang="en-US" sz="1200" dirty="0" err="1"/>
              <a:t>modülerlik</a:t>
            </a:r>
            <a:r>
              <a:rPr lang="en-US" sz="1200" dirty="0"/>
              <a:t> </a:t>
            </a:r>
            <a:r>
              <a:rPr lang="en-US" sz="1200" dirty="0" err="1"/>
              <a:t>gözetilmiş</a:t>
            </a:r>
            <a:r>
              <a:rPr lang="en-US" sz="1200" dirty="0"/>
              <a:t> </a:t>
            </a:r>
            <a:r>
              <a:rPr lang="en-US" sz="1200" dirty="0" err="1"/>
              <a:t>ve</a:t>
            </a:r>
            <a:r>
              <a:rPr lang="en-US" sz="1200" dirty="0"/>
              <a:t> </a:t>
            </a:r>
            <a:r>
              <a:rPr lang="en-US" sz="1200" dirty="0" err="1"/>
              <a:t>sistemin</a:t>
            </a:r>
            <a:r>
              <a:rPr lang="en-US" sz="1200" dirty="0"/>
              <a:t> </a:t>
            </a:r>
            <a:r>
              <a:rPr lang="en-US" sz="1200" dirty="0" err="1"/>
              <a:t>tüm</a:t>
            </a:r>
            <a:r>
              <a:rPr lang="en-US" sz="1200" dirty="0"/>
              <a:t> </a:t>
            </a:r>
            <a:r>
              <a:rPr lang="en-US" sz="1200" dirty="0" err="1"/>
              <a:t>yaşam</a:t>
            </a:r>
            <a:r>
              <a:rPr lang="en-US" sz="1200" dirty="0"/>
              <a:t> </a:t>
            </a:r>
            <a:r>
              <a:rPr lang="en-US" sz="1200" dirty="0" err="1"/>
              <a:t>döngüsünü</a:t>
            </a:r>
            <a:r>
              <a:rPr lang="en-US" sz="1200" dirty="0"/>
              <a:t> </a:t>
            </a:r>
            <a:r>
              <a:rPr lang="en-US" sz="1200" dirty="0" err="1"/>
              <a:t>yöneten</a:t>
            </a:r>
            <a:r>
              <a:rPr lang="en-US" sz="1200" dirty="0"/>
              <a:t> </a:t>
            </a:r>
            <a:r>
              <a:rPr lang="en-US" sz="1200" dirty="0" err="1"/>
              <a:t>bir</a:t>
            </a:r>
            <a:r>
              <a:rPr lang="en-US" sz="1200" dirty="0"/>
              <a:t> </a:t>
            </a:r>
            <a:r>
              <a:rPr lang="en-US" sz="1200" dirty="0" err="1"/>
              <a:t>yapı</a:t>
            </a:r>
            <a:r>
              <a:rPr lang="en-US" sz="1200" dirty="0"/>
              <a:t> </a:t>
            </a:r>
            <a:r>
              <a:rPr lang="en-US" sz="1200" dirty="0" err="1"/>
              <a:t>sunar</a:t>
            </a:r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0668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55363-8E1C-BCF9-9E21-F82A5117E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CFA04272-AFE7-99C1-ADCA-BD0EBCA3E1FA}"/>
              </a:ext>
            </a:extLst>
          </p:cNvPr>
          <p:cNvSpPr txBox="1"/>
          <p:nvPr/>
        </p:nvSpPr>
        <p:spPr>
          <a:xfrm>
            <a:off x="312104" y="191194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🌳 </a:t>
            </a:r>
            <a:r>
              <a:rPr lang="en-US" sz="3600" b="1" dirty="0"/>
              <a:t>Root Composition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B7EE38A-4D76-1E36-27AB-859A1328C7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279" y="876559"/>
            <a:ext cx="1122273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Root Composition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gömülü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sistemdeki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tüm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yazılım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bileşenlerinin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(SWC - Software Component)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birleştiği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üst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seviyedeki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yazılım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bileşimi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(composition)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yapısıdır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Yani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sistemdeki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tüm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modüllerin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araya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geldiği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yazılımın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yapısal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olarak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ana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çatısıdır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B0497703-ADC3-F7CF-CE47-EF9B23FED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08" y="2747781"/>
            <a:ext cx="8899049" cy="3488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1358BC-C6FA-ADFC-0C21-1B089ECC2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279" y="1877957"/>
            <a:ext cx="107521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Root Composition,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Application Layer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bileşenlerinin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birbirleriyle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ilişkisini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yöneten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merkezdir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Bir nevi “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yazılım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şehri”nin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yönetim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haritası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gibi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çalışır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6B29782-491A-E926-A7AE-9A76D5DD3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65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EACB2-5A31-A8C0-A77F-422D78540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3F341EDC-7195-76E7-2575-5BE6A25C41A5}"/>
              </a:ext>
            </a:extLst>
          </p:cNvPr>
          <p:cNvSpPr txBox="1"/>
          <p:nvPr/>
        </p:nvSpPr>
        <p:spPr>
          <a:xfrm>
            <a:off x="330392" y="285092"/>
            <a:ext cx="9581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📚 </a:t>
            </a:r>
            <a:r>
              <a:rPr lang="en-US" sz="3600" dirty="0" err="1"/>
              <a:t>ECUStateManager</a:t>
            </a:r>
            <a:r>
              <a:rPr lang="en-US" sz="3600" dirty="0"/>
              <a:t> – Durum </a:t>
            </a:r>
            <a:r>
              <a:rPr lang="en-US" sz="3600" dirty="0" err="1"/>
              <a:t>Yöneticisi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02182B7-B792-6945-65FE-AF8A6CD24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56EFEC5-79FE-F38F-E920-E001DE884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392" y="839090"/>
            <a:ext cx="10962448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200" dirty="0" err="1"/>
              <a:t>ECUStateManager</a:t>
            </a:r>
            <a:r>
              <a:rPr lang="en-US" sz="2200" dirty="0"/>
              <a:t> </a:t>
            </a:r>
            <a:r>
              <a:rPr lang="en-US" sz="2200" dirty="0" err="1"/>
              <a:t>bileşenin</a:t>
            </a:r>
            <a:r>
              <a:rPr lang="en-US" sz="2200" dirty="0"/>
              <a:t>, </a:t>
            </a:r>
            <a:r>
              <a:rPr lang="en-US" sz="2200" dirty="0" err="1"/>
              <a:t>yazılım</a:t>
            </a:r>
            <a:r>
              <a:rPr lang="en-US" sz="2200" dirty="0"/>
              <a:t> </a:t>
            </a:r>
            <a:r>
              <a:rPr lang="en-US" sz="2200" dirty="0" err="1"/>
              <a:t>sisteminin</a:t>
            </a:r>
            <a:r>
              <a:rPr lang="en-US" sz="2200" dirty="0"/>
              <a:t> </a:t>
            </a:r>
            <a:r>
              <a:rPr lang="en-US" sz="2200" dirty="0" err="1"/>
              <a:t>tüm</a:t>
            </a:r>
            <a:r>
              <a:rPr lang="en-US" sz="2200" dirty="0"/>
              <a:t> durum </a:t>
            </a:r>
            <a:r>
              <a:rPr lang="en-US" sz="2200" dirty="0" err="1"/>
              <a:t>geçişlerini</a:t>
            </a:r>
            <a:r>
              <a:rPr lang="en-US" sz="2200" dirty="0"/>
              <a:t>, </a:t>
            </a:r>
            <a:r>
              <a:rPr lang="en-US" sz="2200" dirty="0" err="1"/>
              <a:t>komponent</a:t>
            </a:r>
            <a:r>
              <a:rPr lang="en-US" sz="2200" dirty="0"/>
              <a:t> </a:t>
            </a:r>
            <a:r>
              <a:rPr lang="en-US" sz="2200" dirty="0" err="1"/>
              <a:t>tetiklemelerini</a:t>
            </a:r>
            <a:r>
              <a:rPr lang="en-US" sz="2200" dirty="0"/>
              <a:t>, </a:t>
            </a:r>
            <a:r>
              <a:rPr lang="en-US" sz="2200" dirty="0" err="1"/>
              <a:t>zamanlama</a:t>
            </a:r>
            <a:r>
              <a:rPr lang="en-US" sz="2200" dirty="0"/>
              <a:t> </a:t>
            </a:r>
            <a:r>
              <a:rPr lang="en-US" sz="2200" dirty="0" err="1"/>
              <a:t>mekanizmasını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çalışma</a:t>
            </a:r>
            <a:r>
              <a:rPr lang="en-US" sz="2200" dirty="0"/>
              <a:t> </a:t>
            </a:r>
            <a:r>
              <a:rPr lang="en-US" sz="2200" dirty="0" err="1"/>
              <a:t>sıralarını</a:t>
            </a:r>
            <a:r>
              <a:rPr lang="en-US" sz="2200" dirty="0"/>
              <a:t> </a:t>
            </a:r>
            <a:r>
              <a:rPr lang="en-US" sz="2200" dirty="0" err="1"/>
              <a:t>yöneten</a:t>
            </a:r>
            <a:r>
              <a:rPr lang="en-US" sz="2200" dirty="0"/>
              <a:t> </a:t>
            </a:r>
            <a:r>
              <a:rPr lang="en-US" sz="2200" dirty="0" err="1"/>
              <a:t>bir</a:t>
            </a:r>
            <a:r>
              <a:rPr lang="en-US" sz="2200" dirty="0"/>
              <a:t> </a:t>
            </a:r>
            <a:r>
              <a:rPr lang="en-US" sz="2200" dirty="0" err="1"/>
              <a:t>üst</a:t>
            </a:r>
            <a:r>
              <a:rPr lang="en-US" sz="2200" dirty="0"/>
              <a:t> </a:t>
            </a:r>
            <a:r>
              <a:rPr lang="en-US" sz="2200" dirty="0" err="1"/>
              <a:t>seviye</a:t>
            </a:r>
            <a:r>
              <a:rPr lang="en-US" sz="2200" dirty="0"/>
              <a:t> </a:t>
            </a:r>
            <a:r>
              <a:rPr lang="en-US" sz="2200" dirty="0" err="1"/>
              <a:t>yapı</a:t>
            </a:r>
            <a:r>
              <a:rPr lang="en-US" sz="2200" dirty="0"/>
              <a:t>. Bu da </a:t>
            </a:r>
            <a:r>
              <a:rPr lang="en-US" sz="2200" dirty="0" err="1"/>
              <a:t>onu</a:t>
            </a:r>
            <a:r>
              <a:rPr lang="en-US" sz="2200" dirty="0"/>
              <a:t> </a:t>
            </a:r>
            <a:r>
              <a:rPr lang="en-US" sz="2200" dirty="0" err="1"/>
              <a:t>doğal</a:t>
            </a:r>
            <a:r>
              <a:rPr lang="en-US" sz="2200" dirty="0"/>
              <a:t> </a:t>
            </a:r>
            <a:r>
              <a:rPr lang="en-US" sz="2200" dirty="0" err="1"/>
              <a:t>olarak</a:t>
            </a:r>
            <a:r>
              <a:rPr lang="en-US" sz="2200" dirty="0"/>
              <a:t> root composition </a:t>
            </a:r>
            <a:r>
              <a:rPr lang="en-US" sz="2200" dirty="0" err="1"/>
              <a:t>seviyesine</a:t>
            </a:r>
            <a:r>
              <a:rPr lang="en-US" sz="2200" dirty="0"/>
              <a:t> </a:t>
            </a:r>
            <a:r>
              <a:rPr lang="en-US" sz="2200" dirty="0" err="1"/>
              <a:t>yerleştiriyor</a:t>
            </a:r>
            <a:r>
              <a:rPr lang="en-US" sz="2200" dirty="0"/>
              <a:t>.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A6F8F277-9524-3E28-D287-3074ECF49482}"/>
              </a:ext>
            </a:extLst>
          </p:cNvPr>
          <p:cNvSpPr txBox="1"/>
          <p:nvPr/>
        </p:nvSpPr>
        <p:spPr>
          <a:xfrm>
            <a:off x="330392" y="1982450"/>
            <a:ext cx="730377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1. Durum </a:t>
            </a:r>
            <a:r>
              <a:rPr lang="en-US" sz="2200" dirty="0" err="1"/>
              <a:t>Odaklı</a:t>
            </a:r>
            <a:r>
              <a:rPr lang="en-US" sz="2200" dirty="0"/>
              <a:t> Merkez </a:t>
            </a:r>
            <a:r>
              <a:rPr lang="en-US" sz="2200" dirty="0" err="1"/>
              <a:t>Yönetimi</a:t>
            </a:r>
            <a:endParaRPr lang="en-US" sz="2200" dirty="0"/>
          </a:p>
          <a:p>
            <a:r>
              <a:rPr lang="en-US" sz="2200" dirty="0"/>
              <a:t>2. </a:t>
            </a:r>
            <a:r>
              <a:rPr lang="en-US" sz="2200" dirty="0" err="1"/>
              <a:t>Zamanlama</a:t>
            </a:r>
            <a:r>
              <a:rPr lang="en-US" sz="2200" dirty="0"/>
              <a:t> </a:t>
            </a:r>
            <a:r>
              <a:rPr lang="en-US" sz="2200" dirty="0" err="1"/>
              <a:t>Mekanizması</a:t>
            </a:r>
            <a:endParaRPr lang="en-US" sz="2200" dirty="0"/>
          </a:p>
          <a:p>
            <a:r>
              <a:rPr lang="en-US" sz="2200" dirty="0"/>
              <a:t>3. Process-State </a:t>
            </a:r>
            <a:r>
              <a:rPr lang="en-US" sz="2200" dirty="0" err="1"/>
              <a:t>ve</a:t>
            </a:r>
            <a:r>
              <a:rPr lang="en-US" sz="2200" dirty="0"/>
              <a:t> Refresh-State </a:t>
            </a:r>
            <a:r>
              <a:rPr lang="en-US" sz="2200" dirty="0" err="1"/>
              <a:t>Ayrımı</a:t>
            </a:r>
            <a:endParaRPr lang="en-US" sz="2200" dirty="0"/>
          </a:p>
          <a:p>
            <a:r>
              <a:rPr lang="en-US" sz="2200" dirty="0"/>
              <a:t>4. Component Initialization Separation (Constructor + Init)</a:t>
            </a:r>
          </a:p>
        </p:txBody>
      </p:sp>
    </p:spTree>
    <p:extLst>
      <p:ext uri="{BB962C8B-B14F-4D97-AF65-F5344CB8AC3E}">
        <p14:creationId xmlns:p14="http://schemas.microsoft.com/office/powerpoint/2010/main" val="3384107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DB957-D956-9A67-C991-AB7169481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çizgi, diyagram, öykü gelişim çizgisi; kumpas; grafiğini çıkarma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7EC61AE-0C6D-EE3C-160E-6C4B751BA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24982" cy="6858000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3784124-FAA8-AE4C-4E4E-936FCDE18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7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DB241-E53E-48C0-AC83-5F90BF9F1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41EBF4F6-E9AF-D707-7C45-D950172C2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86" y="96377"/>
            <a:ext cx="11706827" cy="6533023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4EFE840-173E-3182-2BB0-78C7369E9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3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EDA1D-0264-43A9-BCAE-948652B1D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51D8FC93-BB9E-5D79-B1E3-9F8F47A18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466A6D1A-8E01-67C1-71A1-AF74DE3BC3FF}"/>
              </a:ext>
            </a:extLst>
          </p:cNvPr>
          <p:cNvSpPr txBox="1"/>
          <p:nvPr/>
        </p:nvSpPr>
        <p:spPr>
          <a:xfrm>
            <a:off x="284672" y="5120640"/>
            <a:ext cx="786263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PART1:</a:t>
            </a:r>
            <a:br>
              <a:rPr lang="en-US" sz="2200" dirty="0">
                <a:hlinkClick r:id="rId3"/>
              </a:rPr>
            </a:br>
            <a:r>
              <a:rPr lang="en-US" sz="2200" dirty="0">
                <a:hlinkClick r:id="rId3"/>
              </a:rPr>
              <a:t>https://youtu.be/WUcYyk8XgcA?si=qjlVLYYpe9mj3kWk</a:t>
            </a:r>
            <a:endParaRPr lang="en-US" sz="2200" dirty="0"/>
          </a:p>
          <a:p>
            <a:r>
              <a:rPr lang="en-US" sz="2200" dirty="0"/>
              <a:t>PART2:</a:t>
            </a:r>
          </a:p>
          <a:p>
            <a:r>
              <a:rPr lang="en-US" sz="2200" dirty="0"/>
              <a:t>https://youtu.be/zJ9oWwCdSfY?si=EPTaUMpt3ihVzSI0</a:t>
            </a: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C435467B-560B-B8DD-28A6-1731E0B40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44" y="294548"/>
            <a:ext cx="11390876" cy="482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8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CA00F-6736-5021-7F0C-43E12B522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4A7B5508-D731-7B64-2D15-1793EEFC80C3}"/>
              </a:ext>
            </a:extLst>
          </p:cNvPr>
          <p:cNvSpPr txBox="1"/>
          <p:nvPr/>
        </p:nvSpPr>
        <p:spPr>
          <a:xfrm>
            <a:off x="376112" y="230228"/>
            <a:ext cx="11439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🔷 </a:t>
            </a:r>
            <a:r>
              <a:rPr lang="en-US" sz="3200" b="1" dirty="0" err="1"/>
              <a:t>CompuMethod</a:t>
            </a:r>
            <a:r>
              <a:rPr lang="en-US" sz="3200" b="1" dirty="0"/>
              <a:t> (</a:t>
            </a:r>
            <a:r>
              <a:rPr lang="en-US" sz="3200" b="1" dirty="0" err="1"/>
              <a:t>cmXXX</a:t>
            </a:r>
            <a:r>
              <a:rPr lang="en-US" sz="3200" b="1" dirty="0"/>
              <a:t>) – </a:t>
            </a:r>
            <a:r>
              <a:rPr lang="en-US" sz="3200" b="1" dirty="0" err="1"/>
              <a:t>Sayısaldan</a:t>
            </a:r>
            <a:r>
              <a:rPr lang="en-US" sz="3200" b="1" dirty="0"/>
              <a:t> </a:t>
            </a:r>
            <a:r>
              <a:rPr lang="en-US" sz="3200" b="1" dirty="0" err="1"/>
              <a:t>Anlama</a:t>
            </a:r>
            <a:r>
              <a:rPr lang="en-US" sz="3200" b="1" dirty="0"/>
              <a:t> Giden Yol</a:t>
            </a:r>
            <a:endParaRPr lang="en-US" sz="3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31EBCEE-B899-7533-6C5B-EAC2F389A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7C49A87D-4DC9-C0F0-CAD2-7201C5202BEB}"/>
              </a:ext>
            </a:extLst>
          </p:cNvPr>
          <p:cNvSpPr txBox="1"/>
          <p:nvPr/>
        </p:nvSpPr>
        <p:spPr>
          <a:xfrm>
            <a:off x="450342" y="876559"/>
            <a:ext cx="1136554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 err="1"/>
              <a:t>CompuMethod</a:t>
            </a:r>
            <a:r>
              <a:rPr lang="en-US" sz="2200" dirty="0"/>
              <a:t>, </a:t>
            </a:r>
            <a:r>
              <a:rPr lang="en-US" sz="2200" dirty="0" err="1"/>
              <a:t>yazılımda</a:t>
            </a:r>
            <a:r>
              <a:rPr lang="en-US" sz="2200" dirty="0"/>
              <a:t> </a:t>
            </a:r>
            <a:r>
              <a:rPr lang="en-US" sz="2200" dirty="0" err="1"/>
              <a:t>kullanılan</a:t>
            </a:r>
            <a:r>
              <a:rPr lang="en-US" sz="2200" dirty="0"/>
              <a:t> </a:t>
            </a:r>
            <a:r>
              <a:rPr lang="en-US" sz="2200" b="1" dirty="0"/>
              <a:t>ham </a:t>
            </a:r>
            <a:r>
              <a:rPr lang="en-US" sz="2200" b="1" dirty="0" err="1"/>
              <a:t>veri</a:t>
            </a:r>
            <a:r>
              <a:rPr lang="en-US" sz="2200" b="1" dirty="0"/>
              <a:t> </a:t>
            </a:r>
            <a:r>
              <a:rPr lang="en-US" sz="2200" b="1" dirty="0" err="1"/>
              <a:t>ile</a:t>
            </a:r>
            <a:r>
              <a:rPr lang="en-US" sz="2200" b="1" dirty="0"/>
              <a:t> </a:t>
            </a:r>
            <a:r>
              <a:rPr lang="en-US" sz="2200" b="1" dirty="0" err="1"/>
              <a:t>onun</a:t>
            </a:r>
            <a:r>
              <a:rPr lang="en-US" sz="2200" b="1" dirty="0"/>
              <a:t> </a:t>
            </a:r>
            <a:r>
              <a:rPr lang="en-US" sz="2200" b="1" dirty="0" err="1"/>
              <a:t>anlamlı</a:t>
            </a:r>
            <a:r>
              <a:rPr lang="en-US" sz="2200" b="1" dirty="0"/>
              <a:t>, </a:t>
            </a:r>
            <a:r>
              <a:rPr lang="en-US" sz="2200" b="1" dirty="0" err="1"/>
              <a:t>insan</a:t>
            </a:r>
            <a:r>
              <a:rPr lang="en-US" sz="2200" b="1" dirty="0"/>
              <a:t> </a:t>
            </a:r>
            <a:r>
              <a:rPr lang="en-US" sz="2200" b="1" dirty="0" err="1"/>
              <a:t>tarafından</a:t>
            </a:r>
            <a:r>
              <a:rPr lang="en-US" sz="2200" b="1" dirty="0"/>
              <a:t> </a:t>
            </a:r>
            <a:r>
              <a:rPr lang="en-US" sz="2200" b="1" dirty="0" err="1"/>
              <a:t>okunabilir</a:t>
            </a:r>
            <a:r>
              <a:rPr lang="en-US" sz="2200" b="1" dirty="0"/>
              <a:t> </a:t>
            </a:r>
            <a:r>
              <a:rPr lang="en-US" sz="2200" b="1" dirty="0" err="1"/>
              <a:t>gösterimi</a:t>
            </a:r>
            <a:r>
              <a:rPr lang="en-US" sz="2200" dirty="0"/>
              <a:t> </a:t>
            </a:r>
            <a:r>
              <a:rPr lang="en-US" sz="2200" dirty="0" err="1"/>
              <a:t>arasında</a:t>
            </a:r>
            <a:r>
              <a:rPr lang="en-US" sz="2200" dirty="0"/>
              <a:t> </a:t>
            </a:r>
            <a:r>
              <a:rPr lang="en-US" sz="2200" dirty="0" err="1"/>
              <a:t>dönüşüm</a:t>
            </a:r>
            <a:r>
              <a:rPr lang="en-US" sz="2200" dirty="0"/>
              <a:t> (mapping) </a:t>
            </a:r>
            <a:r>
              <a:rPr lang="en-US" sz="2200" dirty="0" err="1"/>
              <a:t>sağlar</a:t>
            </a:r>
            <a:r>
              <a:rPr lang="en-US" sz="2200" dirty="0"/>
              <a:t>.</a:t>
            </a:r>
            <a:br>
              <a:rPr lang="en-US" sz="2200" dirty="0"/>
            </a:br>
            <a:endParaRPr lang="en-US" sz="2200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59C9D4B9-BD2B-7309-EEED-1D25A1593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208" y="1886977"/>
            <a:ext cx="4962807" cy="298646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2FE852B0-7C23-1712-5023-41E2D9C34A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342" y="2713292"/>
            <a:ext cx="606933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CompuMethod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tipinin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içsel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temsili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örneğin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0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2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bunun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anlamlı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gösterimi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FORWARD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BACKWARD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UNKNOWN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arasında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çeviri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sağlayan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yapıdır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AUTOSAR'da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genellikle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"int → string", "raw → physical"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dönüşümü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olarak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kullanılır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DC79323-9E27-1EC0-149F-EF8E58BBA9C9}"/>
              </a:ext>
            </a:extLst>
          </p:cNvPr>
          <p:cNvSpPr txBox="1"/>
          <p:nvPr/>
        </p:nvSpPr>
        <p:spPr>
          <a:xfrm>
            <a:off x="450342" y="1803358"/>
            <a:ext cx="609447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Yani </a:t>
            </a: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içindeki</a:t>
            </a:r>
            <a:r>
              <a:rPr lang="en-US" sz="2200" dirty="0"/>
              <a:t> </a:t>
            </a:r>
            <a:r>
              <a:rPr lang="en-US" sz="2200" dirty="0" err="1"/>
              <a:t>sayısal</a:t>
            </a:r>
            <a:r>
              <a:rPr lang="en-US" sz="2200" dirty="0"/>
              <a:t> </a:t>
            </a:r>
            <a:r>
              <a:rPr lang="en-US" sz="2200" dirty="0" err="1"/>
              <a:t>verilerin</a:t>
            </a:r>
            <a:r>
              <a:rPr lang="en-US" sz="2200" dirty="0"/>
              <a:t> </a:t>
            </a:r>
            <a:r>
              <a:rPr lang="en-US" sz="2200" b="1" dirty="0" err="1"/>
              <a:t>semantik</a:t>
            </a:r>
            <a:r>
              <a:rPr lang="en-US" sz="2200" b="1" dirty="0"/>
              <a:t> </a:t>
            </a:r>
            <a:r>
              <a:rPr lang="en-US" sz="2200" b="1" dirty="0" err="1"/>
              <a:t>anlamlarını</a:t>
            </a:r>
            <a:r>
              <a:rPr lang="en-US" sz="2200" dirty="0"/>
              <a:t> </a:t>
            </a:r>
            <a:r>
              <a:rPr lang="en-US" sz="2200" dirty="0" err="1"/>
              <a:t>taşır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1104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603E6-A6A9-CF2C-97B6-91A599BE0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2BA92C36-3A21-BED5-1880-87B11A234EC6}"/>
              </a:ext>
            </a:extLst>
          </p:cNvPr>
          <p:cNvSpPr txBox="1"/>
          <p:nvPr/>
        </p:nvSpPr>
        <p:spPr>
          <a:xfrm>
            <a:off x="376112" y="230228"/>
            <a:ext cx="1199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🔶 </a:t>
            </a:r>
            <a:r>
              <a:rPr lang="en-US" sz="3200" b="1" dirty="0" err="1"/>
              <a:t>DataConstraint</a:t>
            </a:r>
            <a:r>
              <a:rPr lang="en-US" sz="3200" b="1" dirty="0"/>
              <a:t> (</a:t>
            </a:r>
            <a:r>
              <a:rPr lang="en-US" sz="3200" b="1" dirty="0" err="1"/>
              <a:t>dcXXX</a:t>
            </a:r>
            <a:r>
              <a:rPr lang="en-US" sz="3200" b="1" dirty="0"/>
              <a:t>) – </a:t>
            </a:r>
            <a:r>
              <a:rPr lang="en-US" sz="3200" b="1" dirty="0" err="1"/>
              <a:t>Veriye</a:t>
            </a:r>
            <a:r>
              <a:rPr lang="en-US" sz="3200" b="1" dirty="0"/>
              <a:t> </a:t>
            </a:r>
            <a:r>
              <a:rPr lang="en-US" sz="3200" b="1" dirty="0" err="1"/>
              <a:t>Uygulanan</a:t>
            </a:r>
            <a:r>
              <a:rPr lang="en-US" sz="3200" b="1" dirty="0"/>
              <a:t> </a:t>
            </a:r>
            <a:r>
              <a:rPr lang="en-US" sz="3200" b="1" dirty="0" err="1"/>
              <a:t>Kurallar</a:t>
            </a:r>
            <a:endParaRPr lang="en-US" sz="3200" b="1" dirty="0"/>
          </a:p>
          <a:p>
            <a:endParaRPr lang="en-US" sz="3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4C11492-734E-62E4-4434-665A13497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DEE83AB6-0D0A-35C4-3FBA-3A86F2B8E8E2}"/>
              </a:ext>
            </a:extLst>
          </p:cNvPr>
          <p:cNvSpPr txBox="1"/>
          <p:nvPr/>
        </p:nvSpPr>
        <p:spPr>
          <a:xfrm>
            <a:off x="468630" y="925544"/>
            <a:ext cx="618591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200" b="1" dirty="0" err="1"/>
              <a:t>DataConstraint</a:t>
            </a:r>
            <a:r>
              <a:rPr lang="en-US" sz="2200" dirty="0"/>
              <a:t>, </a:t>
            </a:r>
            <a:r>
              <a:rPr lang="en-US" sz="2200" dirty="0" err="1"/>
              <a:t>bir</a:t>
            </a:r>
            <a:r>
              <a:rPr lang="en-US" sz="2200" dirty="0"/>
              <a:t> </a:t>
            </a:r>
            <a:r>
              <a:rPr lang="en-US" sz="2200" dirty="0" err="1"/>
              <a:t>verinin</a:t>
            </a:r>
            <a:r>
              <a:rPr lang="en-US" sz="2200" dirty="0"/>
              <a:t> </a:t>
            </a:r>
            <a:r>
              <a:rPr lang="en-US" sz="2200" dirty="0" err="1"/>
              <a:t>sahip</a:t>
            </a:r>
            <a:r>
              <a:rPr lang="en-US" sz="2200" dirty="0"/>
              <a:t> </a:t>
            </a:r>
            <a:r>
              <a:rPr lang="en-US" sz="2200" dirty="0" err="1"/>
              <a:t>olabileceği</a:t>
            </a:r>
            <a:r>
              <a:rPr lang="en-US" sz="2200" dirty="0"/>
              <a:t> </a:t>
            </a:r>
            <a:r>
              <a:rPr lang="en-US" sz="2200" dirty="0" err="1"/>
              <a:t>geçerli</a:t>
            </a:r>
            <a:r>
              <a:rPr lang="en-US" sz="2200" dirty="0"/>
              <a:t> </a:t>
            </a:r>
            <a:r>
              <a:rPr lang="en-US" sz="2200" dirty="0" err="1"/>
              <a:t>değer</a:t>
            </a:r>
            <a:r>
              <a:rPr lang="en-US" sz="2200" dirty="0"/>
              <a:t> </a:t>
            </a:r>
            <a:r>
              <a:rPr lang="en-US" sz="2200" dirty="0" err="1"/>
              <a:t>aralıklarını</a:t>
            </a:r>
            <a:r>
              <a:rPr lang="en-US" sz="2200" dirty="0"/>
              <a:t>, </a:t>
            </a:r>
            <a:r>
              <a:rPr lang="en-US" sz="2200" dirty="0" err="1"/>
              <a:t>değerlerin</a:t>
            </a:r>
            <a:r>
              <a:rPr lang="en-US" sz="2200" dirty="0"/>
              <a:t> </a:t>
            </a:r>
            <a:r>
              <a:rPr lang="en-US" sz="2200" dirty="0" err="1"/>
              <a:t>monoton</a:t>
            </a:r>
            <a:r>
              <a:rPr lang="en-US" sz="2200" dirty="0"/>
              <a:t> </a:t>
            </a:r>
            <a:r>
              <a:rPr lang="en-US" sz="2200" dirty="0" err="1"/>
              <a:t>olup</a:t>
            </a:r>
            <a:r>
              <a:rPr lang="en-US" sz="2200" dirty="0"/>
              <a:t> </a:t>
            </a:r>
            <a:r>
              <a:rPr lang="en-US" sz="2200" dirty="0" err="1"/>
              <a:t>olmaması</a:t>
            </a:r>
            <a:r>
              <a:rPr lang="en-US" sz="2200" dirty="0"/>
              <a:t> </a:t>
            </a:r>
            <a:r>
              <a:rPr lang="en-US" sz="2200" dirty="0" err="1"/>
              <a:t>gibi</a:t>
            </a:r>
            <a:r>
              <a:rPr lang="en-US" sz="2200" dirty="0"/>
              <a:t> </a:t>
            </a:r>
            <a:r>
              <a:rPr lang="en-US" sz="2200" dirty="0" err="1"/>
              <a:t>kurallarını</a:t>
            </a:r>
            <a:r>
              <a:rPr lang="en-US" sz="2200" dirty="0"/>
              <a:t> </a:t>
            </a:r>
            <a:r>
              <a:rPr lang="en-US" sz="2200" dirty="0" err="1"/>
              <a:t>tanımlar</a:t>
            </a:r>
            <a:r>
              <a:rPr lang="en-US" sz="2200" dirty="0"/>
              <a:t>.</a:t>
            </a:r>
          </a:p>
          <a:p>
            <a:pPr algn="just"/>
            <a:br>
              <a:rPr lang="en-US" sz="2200" dirty="0"/>
            </a:br>
            <a:r>
              <a:rPr lang="en-US" sz="2200" dirty="0"/>
              <a:t>Bu </a:t>
            </a:r>
            <a:r>
              <a:rPr lang="en-US" sz="2200" dirty="0" err="1"/>
              <a:t>yapı</a:t>
            </a:r>
            <a:r>
              <a:rPr lang="en-US" sz="2200" dirty="0"/>
              <a:t>, </a:t>
            </a:r>
            <a:r>
              <a:rPr lang="en-US" sz="2200" dirty="0" err="1"/>
              <a:t>özellikle</a:t>
            </a:r>
            <a:r>
              <a:rPr lang="en-US" sz="2200" dirty="0"/>
              <a:t> </a:t>
            </a:r>
            <a:r>
              <a:rPr lang="en-US" sz="2200" b="1" dirty="0" err="1"/>
              <a:t>güvenlik-kritik</a:t>
            </a:r>
            <a:r>
              <a:rPr lang="en-US" sz="2200" b="1" dirty="0"/>
              <a:t> </a:t>
            </a:r>
            <a:r>
              <a:rPr lang="en-US" sz="2200" b="1" dirty="0" err="1"/>
              <a:t>sistemlerde</a:t>
            </a:r>
            <a:r>
              <a:rPr lang="en-US" sz="2200" dirty="0"/>
              <a:t> </a:t>
            </a:r>
            <a:r>
              <a:rPr lang="en-US" sz="2200" dirty="0" err="1"/>
              <a:t>veri</a:t>
            </a:r>
            <a:r>
              <a:rPr lang="en-US" sz="2200" dirty="0"/>
              <a:t> </a:t>
            </a:r>
            <a:r>
              <a:rPr lang="en-US" sz="2200" dirty="0" err="1"/>
              <a:t>bütünlüğü</a:t>
            </a:r>
            <a:r>
              <a:rPr lang="en-US" sz="2200" dirty="0"/>
              <a:t> </a:t>
            </a:r>
            <a:r>
              <a:rPr lang="en-US" sz="2200" dirty="0" err="1"/>
              <a:t>kontrolü</a:t>
            </a:r>
            <a:r>
              <a:rPr lang="en-US" sz="2200" dirty="0"/>
              <a:t> </a:t>
            </a:r>
            <a:r>
              <a:rPr lang="en-US" sz="2200" dirty="0" err="1"/>
              <a:t>için</a:t>
            </a:r>
            <a:r>
              <a:rPr lang="en-US" sz="2200" dirty="0"/>
              <a:t> </a:t>
            </a:r>
            <a:r>
              <a:rPr lang="en-US" sz="2200" dirty="0" err="1"/>
              <a:t>kullanılır</a:t>
            </a:r>
            <a:r>
              <a:rPr lang="en-US" sz="2200" dirty="0"/>
              <a:t>.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F15243BC-A44C-FC79-4A93-A611CD036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360" y="925544"/>
            <a:ext cx="4640790" cy="1945672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B8664FB4-16A7-51C4-7021-C7EC9C1AB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360" y="3028294"/>
            <a:ext cx="4603582" cy="1552850"/>
          </a:xfrm>
          <a:prstGeom prst="rect">
            <a:avLst/>
          </a:prstGeom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DD904601-A578-2DF1-BABB-D211E43F0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630" y="3349270"/>
            <a:ext cx="6185916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Uygulama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seviyesinde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geçerliliğini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sınırlar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aralığını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dışına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çıkan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değerleri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erken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aşamada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tespit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etmeni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Özellikle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sensör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verisi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kontrol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girdileri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arayüz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input’ları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gibi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dış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kaynaklı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verilerin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doğruluğu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kritiktir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262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C8716-0F5A-7748-C943-F6DA9C9CF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147CAEB1-6C26-7DCB-41C1-1982DE88B554}"/>
              </a:ext>
            </a:extLst>
          </p:cNvPr>
          <p:cNvSpPr txBox="1"/>
          <p:nvPr/>
        </p:nvSpPr>
        <p:spPr>
          <a:xfrm>
            <a:off x="312104" y="223732"/>
            <a:ext cx="11815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🟩 </a:t>
            </a:r>
            <a:r>
              <a:rPr lang="en-US" sz="3200" b="1" dirty="0" err="1"/>
              <a:t>DataType</a:t>
            </a:r>
            <a:r>
              <a:rPr lang="en-US" sz="3200" b="1" dirty="0"/>
              <a:t> Alias (</a:t>
            </a:r>
            <a:r>
              <a:rPr lang="en-US" sz="3200" b="1" dirty="0" err="1"/>
              <a:t>dtXXX</a:t>
            </a:r>
            <a:r>
              <a:rPr lang="en-US" sz="3200" b="1" dirty="0"/>
              <a:t>) – </a:t>
            </a:r>
            <a:r>
              <a:rPr lang="en-US" sz="3200" b="1" dirty="0" err="1"/>
              <a:t>Bileşenleştirilmiş</a:t>
            </a:r>
            <a:r>
              <a:rPr lang="en-US" sz="3200" b="1" dirty="0"/>
              <a:t> Tip </a:t>
            </a:r>
            <a:r>
              <a:rPr lang="en-US" sz="3200" b="1" dirty="0" err="1"/>
              <a:t>Kullanımı</a:t>
            </a:r>
            <a:endParaRPr lang="en-US" sz="3200" b="1" dirty="0"/>
          </a:p>
          <a:p>
            <a:endParaRPr lang="en-US" sz="3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1EDDA7B-5EAA-A71F-6D2E-059438D93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C577A7AA-9931-F117-1700-B1ED5656BD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857549"/>
            <a:ext cx="11034392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dtXXX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genellikle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CompuMethod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ya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DataConstraint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’in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komponent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içinde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kullanılan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versiyonu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olarak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tanımlanır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Bu, hem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isimlendirme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hem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bağımlılıkları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azaltma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hem de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bileşen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başına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özelleştirme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D19D8719-0943-9B3C-33E7-FA22826D3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2" y="2855095"/>
            <a:ext cx="11127581" cy="769833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3B5AFD99-A053-7558-915D-22B1482D4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12" y="3837369"/>
            <a:ext cx="7933551" cy="134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53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C7CE3-3BAE-587D-08C6-CA17A0012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23527CCA-A929-4DD1-8872-03924B188F4D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📦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DataConfiguration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Encapsulation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4E1D4538-78E4-AB48-1AFE-F3EFC7A6133C}"/>
              </a:ext>
            </a:extLst>
          </p:cNvPr>
          <p:cNvSpPr txBox="1"/>
          <p:nvPr/>
        </p:nvSpPr>
        <p:spPr>
          <a:xfrm>
            <a:off x="450342" y="980408"/>
            <a:ext cx="73403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Encapsulation (</a:t>
            </a:r>
            <a:r>
              <a:rPr lang="en-US" b="1" dirty="0" err="1"/>
              <a:t>kapsülleme</a:t>
            </a:r>
            <a:r>
              <a:rPr lang="en-US" b="1" dirty="0"/>
              <a:t>)</a:t>
            </a:r>
            <a:r>
              <a:rPr lang="en-US" dirty="0"/>
              <a:t>, </a:t>
            </a:r>
            <a:r>
              <a:rPr lang="en-US" dirty="0" err="1"/>
              <a:t>nesne</a:t>
            </a:r>
            <a:r>
              <a:rPr lang="en-US" dirty="0"/>
              <a:t> </a:t>
            </a:r>
            <a:r>
              <a:rPr lang="en-US" dirty="0" err="1"/>
              <a:t>yönelimli</a:t>
            </a:r>
            <a:r>
              <a:rPr lang="en-US" dirty="0"/>
              <a:t> </a:t>
            </a:r>
            <a:r>
              <a:rPr lang="en-US" dirty="0" err="1"/>
              <a:t>programlamada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nesnenin</a:t>
            </a:r>
            <a:r>
              <a:rPr lang="en-US" dirty="0"/>
              <a:t> </a:t>
            </a:r>
            <a:r>
              <a:rPr lang="en-US" b="1" dirty="0" err="1"/>
              <a:t>verilerini</a:t>
            </a:r>
            <a:r>
              <a:rPr lang="en-US" b="1" dirty="0"/>
              <a:t> </a:t>
            </a:r>
            <a:r>
              <a:rPr lang="en-US" b="1" dirty="0" err="1"/>
              <a:t>ve</a:t>
            </a:r>
            <a:r>
              <a:rPr lang="en-US" b="1" dirty="0"/>
              <a:t> o </a:t>
            </a:r>
            <a:r>
              <a:rPr lang="en-US" b="1" dirty="0" err="1"/>
              <a:t>veriler</a:t>
            </a:r>
            <a:r>
              <a:rPr lang="en-US" b="1" dirty="0"/>
              <a:t> </a:t>
            </a:r>
            <a:r>
              <a:rPr lang="en-US" b="1" dirty="0" err="1"/>
              <a:t>üzerinde</a:t>
            </a:r>
            <a:r>
              <a:rPr lang="en-US" b="1" dirty="0"/>
              <a:t> </a:t>
            </a:r>
            <a:r>
              <a:rPr lang="en-US" b="1" dirty="0" err="1"/>
              <a:t>işlem</a:t>
            </a:r>
            <a:r>
              <a:rPr lang="en-US" b="1" dirty="0"/>
              <a:t> </a:t>
            </a:r>
            <a:r>
              <a:rPr lang="en-US" b="1" dirty="0" err="1"/>
              <a:t>yapan</a:t>
            </a:r>
            <a:r>
              <a:rPr lang="en-US" b="1" dirty="0"/>
              <a:t> </a:t>
            </a:r>
            <a:r>
              <a:rPr lang="en-US" b="1" dirty="0" err="1"/>
              <a:t>fonksiyonları</a:t>
            </a:r>
            <a:r>
              <a:rPr lang="en-US" b="1" dirty="0"/>
              <a:t> </a:t>
            </a:r>
            <a:r>
              <a:rPr lang="en-US" b="1" dirty="0" err="1"/>
              <a:t>bir</a:t>
            </a:r>
            <a:r>
              <a:rPr lang="en-US" b="1" dirty="0"/>
              <a:t> </a:t>
            </a:r>
            <a:r>
              <a:rPr lang="en-US" b="1" dirty="0" err="1"/>
              <a:t>araya</a:t>
            </a:r>
            <a:r>
              <a:rPr lang="en-US" b="1" dirty="0"/>
              <a:t> </a:t>
            </a:r>
            <a:r>
              <a:rPr lang="en-US" b="1" dirty="0" err="1"/>
              <a:t>getirme</a:t>
            </a:r>
            <a:r>
              <a:rPr lang="en-US" dirty="0"/>
              <a:t> </a:t>
            </a:r>
            <a:r>
              <a:rPr lang="en-US" dirty="0" err="1"/>
              <a:t>yöntemidir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“Encapsulated configuration struct”,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bileşenin</a:t>
            </a:r>
            <a:r>
              <a:rPr lang="en-US" dirty="0"/>
              <a:t> </a:t>
            </a:r>
            <a:r>
              <a:rPr lang="en-US" dirty="0" err="1"/>
              <a:t>yapılandırma</a:t>
            </a:r>
            <a:r>
              <a:rPr lang="en-US" dirty="0"/>
              <a:t> </a:t>
            </a:r>
            <a:r>
              <a:rPr lang="en-US" dirty="0" err="1"/>
              <a:t>verilerini</a:t>
            </a:r>
            <a:r>
              <a:rPr lang="en-US" dirty="0"/>
              <a:t> hem </a:t>
            </a:r>
            <a:r>
              <a:rPr lang="en-US" b="1" dirty="0" err="1"/>
              <a:t>depolayan</a:t>
            </a:r>
            <a:r>
              <a:rPr lang="en-US" dirty="0"/>
              <a:t> hem de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verilere</a:t>
            </a:r>
            <a:r>
              <a:rPr lang="en-US" dirty="0"/>
              <a:t>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belirlenmiş</a:t>
            </a:r>
            <a:r>
              <a:rPr lang="en-US" dirty="0"/>
              <a:t> </a:t>
            </a:r>
            <a:r>
              <a:rPr lang="en-US" b="1" dirty="0" err="1"/>
              <a:t>fonksiyonlar</a:t>
            </a:r>
            <a:r>
              <a:rPr lang="en-US" b="1" dirty="0"/>
              <a:t> </a:t>
            </a:r>
            <a:r>
              <a:rPr lang="en-US" b="1" dirty="0" err="1"/>
              <a:t>üzerinden</a:t>
            </a:r>
            <a:r>
              <a:rPr lang="en-US" b="1" dirty="0"/>
              <a:t> </a:t>
            </a:r>
            <a:r>
              <a:rPr lang="en-US" b="1" dirty="0" err="1"/>
              <a:t>erişilmesine</a:t>
            </a:r>
            <a:r>
              <a:rPr lang="en-US" b="1" dirty="0"/>
              <a:t> </a:t>
            </a:r>
            <a:r>
              <a:rPr lang="en-US" b="1" dirty="0" err="1"/>
              <a:t>izin</a:t>
            </a:r>
            <a:r>
              <a:rPr lang="en-US" b="1" dirty="0"/>
              <a:t> </a:t>
            </a:r>
            <a:r>
              <a:rPr lang="en-US" b="1" dirty="0" err="1"/>
              <a:t>veren</a:t>
            </a:r>
            <a:r>
              <a:rPr lang="en-US" dirty="0"/>
              <a:t>, </a:t>
            </a:r>
            <a:r>
              <a:rPr lang="en-US" b="1" dirty="0" err="1"/>
              <a:t>nesne</a:t>
            </a:r>
            <a:r>
              <a:rPr lang="en-US" b="1" dirty="0"/>
              <a:t> </a:t>
            </a:r>
            <a:r>
              <a:rPr lang="en-US" b="1" dirty="0" err="1"/>
              <a:t>yönelimli</a:t>
            </a:r>
            <a:r>
              <a:rPr lang="en-US" b="1" dirty="0"/>
              <a:t> </a:t>
            </a:r>
            <a:r>
              <a:rPr lang="en-US" b="1" dirty="0" err="1"/>
              <a:t>kapsülleme</a:t>
            </a:r>
            <a:r>
              <a:rPr lang="en-US" b="1" dirty="0"/>
              <a:t> </a:t>
            </a:r>
            <a:r>
              <a:rPr lang="en-US" b="1" dirty="0" err="1"/>
              <a:t>ilkesine</a:t>
            </a:r>
            <a:r>
              <a:rPr lang="en-US" b="1" dirty="0"/>
              <a:t> </a:t>
            </a:r>
            <a:r>
              <a:rPr lang="en-US" b="1" dirty="0" err="1"/>
              <a:t>uygun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yapıdır</a:t>
            </a:r>
            <a:r>
              <a:rPr lang="en-US" dirty="0"/>
              <a:t>. Bu </a:t>
            </a:r>
            <a:r>
              <a:rPr lang="en-US" dirty="0" err="1"/>
              <a:t>yapı</a:t>
            </a:r>
            <a:r>
              <a:rPr lang="en-US" dirty="0"/>
              <a:t> </a:t>
            </a:r>
            <a:r>
              <a:rPr lang="en-US" dirty="0" err="1"/>
              <a:t>sayesinde</a:t>
            </a:r>
            <a:r>
              <a:rPr lang="en-US" dirty="0"/>
              <a:t> hem </a:t>
            </a:r>
            <a:r>
              <a:rPr lang="en-US" dirty="0" err="1"/>
              <a:t>verinin</a:t>
            </a:r>
            <a:r>
              <a:rPr lang="en-US" dirty="0"/>
              <a:t> </a:t>
            </a:r>
            <a:r>
              <a:rPr lang="en-US" dirty="0" err="1"/>
              <a:t>bütünlüğü</a:t>
            </a:r>
            <a:r>
              <a:rPr lang="en-US" dirty="0"/>
              <a:t> </a:t>
            </a:r>
            <a:r>
              <a:rPr lang="en-US" dirty="0" err="1"/>
              <a:t>korunur</a:t>
            </a:r>
            <a:r>
              <a:rPr lang="en-US" dirty="0"/>
              <a:t> hem de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mimarisinde</a:t>
            </a:r>
            <a:r>
              <a:rPr lang="en-US" dirty="0"/>
              <a:t> </a:t>
            </a:r>
            <a:r>
              <a:rPr lang="en-US" b="1" dirty="0" err="1"/>
              <a:t>sorumluluk</a:t>
            </a:r>
            <a:r>
              <a:rPr lang="en-US" b="1" dirty="0"/>
              <a:t> </a:t>
            </a:r>
            <a:r>
              <a:rPr lang="en-US" b="1" dirty="0" err="1"/>
              <a:t>ayrımı</a:t>
            </a:r>
            <a:r>
              <a:rPr lang="en-US" b="1" dirty="0"/>
              <a:t> (separation of concerns)</a:t>
            </a:r>
            <a:r>
              <a:rPr lang="en-US" dirty="0"/>
              <a:t> </a:t>
            </a:r>
            <a:r>
              <a:rPr lang="en-US" dirty="0" err="1"/>
              <a:t>sağlanır</a:t>
            </a:r>
            <a:r>
              <a:rPr lang="en-US" dirty="0"/>
              <a:t>.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8DB0D606-E480-BF58-05F9-C5D679C3D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243" y="535105"/>
            <a:ext cx="3775415" cy="3506543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02BB8C48-2EA5-646D-AC71-D2E72C52A6EE}"/>
              </a:ext>
            </a:extLst>
          </p:cNvPr>
          <p:cNvSpPr txBox="1"/>
          <p:nvPr/>
        </p:nvSpPr>
        <p:spPr>
          <a:xfrm>
            <a:off x="450342" y="386067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🎯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Component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retVal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3FC047FB-2FC3-733B-FB47-562BBF0721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006" y="4563269"/>
            <a:ext cx="429486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retVal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komponentin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"ben ne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yaptım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nasıl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sonuçlandı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?"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sorusuna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verdiği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cevaptır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Bu, hem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komponent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hem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komponentler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arası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kontrol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akışının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güvenli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izlenebilir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olmasını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13" name="Resim 12">
            <a:extLst>
              <a:ext uri="{FF2B5EF4-FFF2-40B4-BE49-F238E27FC236}">
                <a16:creationId xmlns:a16="http://schemas.microsoft.com/office/drawing/2014/main" id="{A075A574-6FE9-5B24-F046-CD2D923FF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171" y="4183843"/>
            <a:ext cx="7130389" cy="2410751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ED6E8A9-5EAF-18D1-7228-D5F165E704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121" y="5705822"/>
            <a:ext cx="2279439" cy="88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69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197D9-24E3-CF36-6DE2-52BD7EFEC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624B4E29-E780-A201-475D-C056310D7D16}"/>
              </a:ext>
            </a:extLst>
          </p:cNvPr>
          <p:cNvSpPr txBox="1"/>
          <p:nvPr/>
        </p:nvSpPr>
        <p:spPr>
          <a:xfrm>
            <a:off x="608163" y="230228"/>
            <a:ext cx="10240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Growth Mindset –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Gelişim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Odaklı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Zihin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Yapısı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1C25F6B-6D63-4D53-972A-22143DFC4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833" y="5441356"/>
            <a:ext cx="3042809" cy="1186416"/>
          </a:xfrm>
          <a:prstGeom prst="rect">
            <a:avLst/>
          </a:prstGeom>
        </p:spPr>
      </p:pic>
      <p:pic>
        <p:nvPicPr>
          <p:cNvPr id="1028" name="Picture 4" descr="Growth Mindset: A positive way to grow | by Stephen Okpalaononuju | Medium">
            <a:extLst>
              <a:ext uri="{FF2B5EF4-FFF2-40B4-BE49-F238E27FC236}">
                <a16:creationId xmlns:a16="http://schemas.microsoft.com/office/drawing/2014/main" id="{C14349EA-E1DB-7CA0-AE33-5B0EA3ADC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808" y="935698"/>
            <a:ext cx="4413662" cy="439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F7A5ED38-C42A-3ACC-D7FD-9516FF75AB01}"/>
              </a:ext>
            </a:extLst>
          </p:cNvPr>
          <p:cNvSpPr txBox="1"/>
          <p:nvPr/>
        </p:nvSpPr>
        <p:spPr>
          <a:xfrm>
            <a:off x="608163" y="960954"/>
            <a:ext cx="699964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"Growth mindset" (</a:t>
            </a:r>
            <a:r>
              <a:rPr lang="en-US" sz="2400" dirty="0" err="1"/>
              <a:t>gelişim</a:t>
            </a:r>
            <a:r>
              <a:rPr lang="en-US" sz="2400" dirty="0"/>
              <a:t> </a:t>
            </a:r>
            <a:r>
              <a:rPr lang="en-US" sz="2400" dirty="0" err="1"/>
              <a:t>odaklı</a:t>
            </a:r>
            <a:r>
              <a:rPr lang="en-US" sz="2400" dirty="0"/>
              <a:t> </a:t>
            </a:r>
            <a:r>
              <a:rPr lang="en-US" sz="2400" dirty="0" err="1"/>
              <a:t>zihin</a:t>
            </a:r>
            <a:r>
              <a:rPr lang="en-US" sz="2400" dirty="0"/>
              <a:t> </a:t>
            </a:r>
            <a:r>
              <a:rPr lang="en-US" sz="2400" dirty="0" err="1"/>
              <a:t>yapısı</a:t>
            </a:r>
            <a:r>
              <a:rPr lang="en-US" sz="2400" dirty="0"/>
              <a:t>), Stanford </a:t>
            </a:r>
            <a:r>
              <a:rPr lang="en-US" sz="2400" dirty="0" err="1"/>
              <a:t>Üniversitesi</a:t>
            </a:r>
            <a:r>
              <a:rPr lang="en-US" sz="2400" dirty="0"/>
              <a:t> </a:t>
            </a:r>
            <a:r>
              <a:rPr lang="en-US" sz="2400" dirty="0" err="1"/>
              <a:t>profesörlerinden</a:t>
            </a:r>
            <a:r>
              <a:rPr lang="en-US" sz="2400" dirty="0"/>
              <a:t> </a:t>
            </a:r>
            <a:r>
              <a:rPr lang="en-US" sz="2400" b="1" dirty="0"/>
              <a:t>Carol Dweck</a:t>
            </a:r>
            <a:r>
              <a:rPr lang="en-US" sz="2400" dirty="0"/>
              <a:t> </a:t>
            </a:r>
            <a:r>
              <a:rPr lang="en-US" sz="2400" dirty="0" err="1"/>
              <a:t>tarafından</a:t>
            </a:r>
            <a:r>
              <a:rPr lang="en-US" sz="2400" dirty="0"/>
              <a:t> </a:t>
            </a:r>
            <a:r>
              <a:rPr lang="en-US" sz="2400" dirty="0" err="1"/>
              <a:t>ortaya</a:t>
            </a:r>
            <a:r>
              <a:rPr lang="en-US" sz="2400" dirty="0"/>
              <a:t> </a:t>
            </a:r>
            <a:r>
              <a:rPr lang="en-US" sz="2400" dirty="0" err="1"/>
              <a:t>atılmış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kavramdır</a:t>
            </a:r>
            <a:r>
              <a:rPr lang="en-US" sz="2400" dirty="0"/>
              <a:t>. Bu </a:t>
            </a:r>
            <a:r>
              <a:rPr lang="en-US" sz="2400" dirty="0" err="1"/>
              <a:t>yaklaşıma</a:t>
            </a:r>
            <a:r>
              <a:rPr lang="en-US" sz="2400" dirty="0"/>
              <a:t> </a:t>
            </a:r>
            <a:r>
              <a:rPr lang="en-US" sz="2400" dirty="0" err="1"/>
              <a:t>göre</a:t>
            </a:r>
            <a:r>
              <a:rPr lang="en-US" sz="2400" dirty="0"/>
              <a:t> </a:t>
            </a:r>
            <a:r>
              <a:rPr lang="en-US" sz="2400" dirty="0" err="1"/>
              <a:t>bireyler</a:t>
            </a:r>
            <a:r>
              <a:rPr lang="en-US" sz="2400" dirty="0"/>
              <a:t>; </a:t>
            </a:r>
            <a:r>
              <a:rPr lang="en-US" sz="2400" dirty="0" err="1"/>
              <a:t>zekâ</a:t>
            </a:r>
            <a:r>
              <a:rPr lang="en-US" sz="2400" dirty="0"/>
              <a:t>, </a:t>
            </a:r>
            <a:r>
              <a:rPr lang="en-US" sz="2400" dirty="0" err="1"/>
              <a:t>yetenek</a:t>
            </a:r>
            <a:r>
              <a:rPr lang="en-US" sz="2400" dirty="0"/>
              <a:t>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becerilerin</a:t>
            </a:r>
            <a:r>
              <a:rPr lang="en-US" sz="2400" dirty="0"/>
              <a:t> </a:t>
            </a:r>
            <a:r>
              <a:rPr lang="en-US" sz="2400" dirty="0" err="1"/>
              <a:t>doğuştan</a:t>
            </a:r>
            <a:r>
              <a:rPr lang="en-US" sz="2400" dirty="0"/>
              <a:t> </a:t>
            </a:r>
            <a:r>
              <a:rPr lang="en-US" sz="2400" dirty="0" err="1"/>
              <a:t>sabit</a:t>
            </a:r>
            <a:r>
              <a:rPr lang="en-US" sz="2400" dirty="0"/>
              <a:t> </a:t>
            </a:r>
            <a:r>
              <a:rPr lang="en-US" sz="2400" dirty="0" err="1"/>
              <a:t>değil</a:t>
            </a:r>
            <a:r>
              <a:rPr lang="en-US" sz="2400" dirty="0"/>
              <a:t>, </a:t>
            </a:r>
            <a:r>
              <a:rPr lang="en-US" sz="2400" b="1" dirty="0" err="1"/>
              <a:t>çaba</a:t>
            </a:r>
            <a:r>
              <a:rPr lang="en-US" sz="2400" b="1" dirty="0"/>
              <a:t>, </a:t>
            </a:r>
            <a:r>
              <a:rPr lang="en-US" sz="2400" b="1" dirty="0" err="1"/>
              <a:t>öğrenme</a:t>
            </a:r>
            <a:r>
              <a:rPr lang="en-US" sz="2400" b="1" dirty="0"/>
              <a:t> </a:t>
            </a:r>
            <a:r>
              <a:rPr lang="en-US" sz="2400" b="1" dirty="0" err="1"/>
              <a:t>ve</a:t>
            </a:r>
            <a:r>
              <a:rPr lang="en-US" sz="2400" b="1" dirty="0"/>
              <a:t> </a:t>
            </a:r>
            <a:r>
              <a:rPr lang="en-US" sz="2400" b="1" dirty="0" err="1"/>
              <a:t>deneyimle</a:t>
            </a:r>
            <a:r>
              <a:rPr lang="en-US" sz="2400" b="1" dirty="0"/>
              <a:t> </a:t>
            </a:r>
            <a:r>
              <a:rPr lang="en-US" sz="2400" b="1" dirty="0" err="1"/>
              <a:t>geliştirilebileceğine</a:t>
            </a:r>
            <a:r>
              <a:rPr lang="en-US" sz="2400" dirty="0"/>
              <a:t> </a:t>
            </a:r>
            <a:r>
              <a:rPr lang="en-US" sz="2400" dirty="0" err="1"/>
              <a:t>inanırlar</a:t>
            </a:r>
            <a:r>
              <a:rPr lang="en-US" sz="2400" dirty="0"/>
              <a:t>.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5A33B467-5FC0-357A-4624-4D5380B2EF51}"/>
              </a:ext>
            </a:extLst>
          </p:cNvPr>
          <p:cNvSpPr txBox="1"/>
          <p:nvPr/>
        </p:nvSpPr>
        <p:spPr>
          <a:xfrm>
            <a:off x="681314" y="3429000"/>
            <a:ext cx="6176685" cy="33579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Yazılım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Geliştiriciler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Açısından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Neden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Önemlidir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?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Hatalardan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Öğrenme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Yetisi</a:t>
            </a:r>
            <a:endParaRPr lang="en-US" sz="24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Sürekli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Öğrenme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Kültürü</a:t>
            </a:r>
            <a:endParaRPr lang="en-US" sz="24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Eleştirilere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Açıklık</a:t>
            </a:r>
            <a:endParaRPr lang="en-US" sz="24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Zorluklara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Karşı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Direnç</a:t>
            </a:r>
            <a:endParaRPr lang="en-US" sz="24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400" b="1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306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2BA7E-F685-C4D5-319B-C2FB011DB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6FD3DB31-FC2D-51E3-869E-622CC00D1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4D0C20CD-9C6D-8790-D75A-52468AF4D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86" y="239743"/>
            <a:ext cx="7956857" cy="6371661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1D714362-ED03-62FA-D2DA-E738FDC14FD9}"/>
              </a:ext>
            </a:extLst>
          </p:cNvPr>
          <p:cNvSpPr txBox="1"/>
          <p:nvPr/>
        </p:nvSpPr>
        <p:spPr>
          <a:xfrm>
            <a:off x="8485632" y="294548"/>
            <a:ext cx="362788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 </a:t>
            </a:r>
            <a:r>
              <a:rPr lang="en-US" dirty="0" err="1"/>
              <a:t>yapı</a:t>
            </a:r>
            <a:r>
              <a:rPr lang="en-US" dirty="0"/>
              <a:t>, </a:t>
            </a:r>
            <a:r>
              <a:rPr lang="en-US" b="1" dirty="0"/>
              <a:t>Brake and Direction Manager</a:t>
            </a:r>
            <a:r>
              <a:rPr lang="en-US" dirty="0"/>
              <a:t> </a:t>
            </a:r>
            <a:r>
              <a:rPr lang="en-US" dirty="0" err="1"/>
              <a:t>bileşeninin</a:t>
            </a:r>
            <a:r>
              <a:rPr lang="en-US" dirty="0"/>
              <a:t> </a:t>
            </a:r>
            <a:r>
              <a:rPr lang="en-US" b="1" dirty="0" err="1"/>
              <a:t>konfigürasyon</a:t>
            </a:r>
            <a:r>
              <a:rPr lang="en-US" b="1" dirty="0"/>
              <a:t> </a:t>
            </a:r>
            <a:r>
              <a:rPr lang="en-US" b="1" dirty="0" err="1"/>
              <a:t>bilgisini</a:t>
            </a:r>
            <a:r>
              <a:rPr lang="en-US" dirty="0"/>
              <a:t> hem </a:t>
            </a:r>
            <a:r>
              <a:rPr lang="en-US" b="1" dirty="0" err="1"/>
              <a:t>veri</a:t>
            </a:r>
            <a:r>
              <a:rPr lang="en-US" b="1" dirty="0"/>
              <a:t> hem de </a:t>
            </a:r>
            <a:r>
              <a:rPr lang="en-US" b="1" dirty="0" err="1"/>
              <a:t>davranış</a:t>
            </a:r>
            <a:r>
              <a:rPr lang="en-US" b="1" dirty="0"/>
              <a:t> (getter/setter)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içeriyor</a:t>
            </a:r>
            <a:r>
              <a:rPr lang="en-US" dirty="0"/>
              <a:t>. Bu, </a:t>
            </a:r>
            <a:r>
              <a:rPr lang="en-US" dirty="0" err="1"/>
              <a:t>klasik</a:t>
            </a:r>
            <a:r>
              <a:rPr lang="en-US" dirty="0"/>
              <a:t> C </a:t>
            </a:r>
            <a:r>
              <a:rPr lang="en-US" dirty="0" err="1"/>
              <a:t>dilinde</a:t>
            </a:r>
            <a:r>
              <a:rPr lang="en-US" dirty="0"/>
              <a:t> </a:t>
            </a:r>
            <a:r>
              <a:rPr lang="en-US" b="1" dirty="0"/>
              <a:t>object-oriented </a:t>
            </a:r>
            <a:r>
              <a:rPr lang="en-US" b="1" dirty="0" err="1"/>
              <a:t>encapsulation</a:t>
            </a:r>
            <a:r>
              <a:rPr lang="en-US" dirty="0" err="1"/>
              <a:t>'ın</a:t>
            </a:r>
            <a:r>
              <a:rPr lang="en-US" dirty="0"/>
              <a:t> (</a:t>
            </a:r>
            <a:r>
              <a:rPr lang="en-US" dirty="0" err="1"/>
              <a:t>kapsülleme</a:t>
            </a:r>
            <a:r>
              <a:rPr lang="en-US" dirty="0"/>
              <a:t>) </a:t>
            </a:r>
            <a:r>
              <a:rPr lang="en-US" dirty="0" err="1"/>
              <a:t>manuel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uygulanmış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halidir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5709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9D11C-CB1C-C111-E285-D9DF0A1D1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C984B19F-718E-EFC8-4C5D-4998D2AA1B9C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🔌 Interface / Port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0FCC63B-B0D5-DF20-B032-1E10350E8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6E66AEC-2784-91E8-1A0B-FD1247475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97" y="878499"/>
            <a:ext cx="3683167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 Interface,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bileşen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b="1" dirty="0" err="1"/>
              <a:t>iletişim</a:t>
            </a:r>
            <a:r>
              <a:rPr lang="en-US" b="1" dirty="0"/>
              <a:t> </a:t>
            </a:r>
            <a:r>
              <a:rPr lang="en-US" b="1" dirty="0" err="1"/>
              <a:t>dilini</a:t>
            </a:r>
            <a:r>
              <a:rPr lang="en-US" dirty="0"/>
              <a:t> </a:t>
            </a:r>
            <a:r>
              <a:rPr lang="en-US" dirty="0" err="1"/>
              <a:t>tanımlar</a:t>
            </a:r>
            <a:r>
              <a:rPr lang="en-US" dirty="0"/>
              <a:t>. Ne </a:t>
            </a:r>
            <a:r>
              <a:rPr lang="en-US" dirty="0" err="1"/>
              <a:t>tür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da </a:t>
            </a:r>
            <a:r>
              <a:rPr lang="en-US" dirty="0" err="1"/>
              <a:t>servis</a:t>
            </a:r>
            <a:r>
              <a:rPr lang="en-US" dirty="0"/>
              <a:t> </a:t>
            </a:r>
            <a:r>
              <a:rPr lang="en-US" dirty="0" err="1"/>
              <a:t>aktarılacağını</a:t>
            </a:r>
            <a:r>
              <a:rPr lang="en-US" dirty="0"/>
              <a:t>,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çağrılacağını</a:t>
            </a:r>
            <a:r>
              <a:rPr lang="en-US" dirty="0"/>
              <a:t> </a:t>
            </a:r>
            <a:r>
              <a:rPr lang="en-US" dirty="0" err="1"/>
              <a:t>belirler</a:t>
            </a:r>
            <a:r>
              <a:rPr lang="en-US" dirty="0"/>
              <a:t>.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Port,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bileşenin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interface’e</a:t>
            </a:r>
            <a:r>
              <a:rPr lang="en-US" dirty="0"/>
              <a:t> </a:t>
            </a:r>
            <a:r>
              <a:rPr lang="en-US" b="1" dirty="0" err="1"/>
              <a:t>nasıl</a:t>
            </a:r>
            <a:r>
              <a:rPr lang="en-US" b="1" dirty="0"/>
              <a:t> </a:t>
            </a:r>
            <a:r>
              <a:rPr lang="en-US" b="1" dirty="0" err="1"/>
              <a:t>bağlandığını</a:t>
            </a:r>
            <a:r>
              <a:rPr lang="en-US" dirty="0"/>
              <a:t> </a:t>
            </a:r>
            <a:r>
              <a:rPr lang="en-US" dirty="0" err="1"/>
              <a:t>gösteren</a:t>
            </a:r>
            <a:r>
              <a:rPr lang="en-US" dirty="0"/>
              <a:t> </a:t>
            </a:r>
            <a:r>
              <a:rPr lang="en-US" dirty="0" err="1"/>
              <a:t>bağlantı</a:t>
            </a:r>
            <a:r>
              <a:rPr lang="en-US" dirty="0"/>
              <a:t> </a:t>
            </a:r>
            <a:r>
              <a:rPr lang="en-US" dirty="0" err="1"/>
              <a:t>noktasıdır</a:t>
            </a:r>
            <a:r>
              <a:rPr lang="en-US" dirty="0"/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30F75D1-0430-E872-DCCC-C424F08E2F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362" y="4568310"/>
            <a:ext cx="1128527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nesne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başka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nesneyi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sahipleniyorsa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kullanıyorsa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has-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a’dır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lang="en-US" altLang="en-US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Her </a:t>
            </a:r>
            <a:r>
              <a:rPr lang="en-US" dirty="0" err="1"/>
              <a:t>komponent</a:t>
            </a:r>
            <a:r>
              <a:rPr lang="en-US" dirty="0"/>
              <a:t>, </a:t>
            </a:r>
            <a:r>
              <a:rPr lang="en-US" dirty="0" err="1"/>
              <a:t>ihtiyaç</a:t>
            </a:r>
            <a:r>
              <a:rPr lang="en-US" dirty="0"/>
              <a:t> </a:t>
            </a:r>
            <a:r>
              <a:rPr lang="en-US" dirty="0" err="1"/>
              <a:t>duyduğu</a:t>
            </a:r>
            <a:r>
              <a:rPr lang="en-US" dirty="0"/>
              <a:t> </a:t>
            </a:r>
            <a:r>
              <a:rPr lang="en-US" dirty="0" err="1"/>
              <a:t>servisleri</a:t>
            </a:r>
            <a:r>
              <a:rPr lang="en-US" dirty="0"/>
              <a:t> interface </a:t>
            </a:r>
            <a:r>
              <a:rPr lang="en-US" dirty="0" err="1"/>
              <a:t>pointer’ları</a:t>
            </a:r>
            <a:r>
              <a:rPr lang="en-US" dirty="0"/>
              <a:t> </a:t>
            </a:r>
            <a:r>
              <a:rPr lang="en-US" dirty="0" err="1"/>
              <a:t>üzerinden</a:t>
            </a:r>
            <a:r>
              <a:rPr lang="en-US" dirty="0"/>
              <a:t> </a:t>
            </a:r>
            <a:r>
              <a:rPr lang="en-US" dirty="0" err="1"/>
              <a:t>alıyor</a:t>
            </a:r>
            <a:r>
              <a:rPr lang="en-US" dirty="0"/>
              <a:t>. </a:t>
            </a:r>
            <a:r>
              <a:rPr lang="en-US" dirty="0" err="1"/>
              <a:t>Interface’e</a:t>
            </a:r>
            <a:r>
              <a:rPr lang="en-US" dirty="0"/>
              <a:t> Port </a:t>
            </a:r>
            <a:r>
              <a:rPr lang="en-US" dirty="0" err="1"/>
              <a:t>açıyor</a:t>
            </a:r>
            <a:r>
              <a:rPr lang="en-US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9AF80A4-CA06-2774-B483-8ECAAFD4F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895" y="294548"/>
            <a:ext cx="7263492" cy="3960618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6DBD878D-1568-5AB1-295B-379919B39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12" y="3256285"/>
            <a:ext cx="3322223" cy="1242563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D5C472AD-8ED0-DA67-3193-5E10D8C7929D}"/>
              </a:ext>
            </a:extLst>
          </p:cNvPr>
          <p:cNvSpPr txBox="1"/>
          <p:nvPr/>
        </p:nvSpPr>
        <p:spPr>
          <a:xfrm>
            <a:off x="453362" y="5295774"/>
            <a:ext cx="60944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Interface</a:t>
            </a:r>
            <a:r>
              <a:rPr lang="en-US" dirty="0"/>
              <a:t>: </a:t>
            </a:r>
            <a:r>
              <a:rPr lang="en-US" dirty="0" err="1"/>
              <a:t>Dış</a:t>
            </a:r>
            <a:r>
              <a:rPr lang="en-US" dirty="0"/>
              <a:t> </a:t>
            </a:r>
            <a:r>
              <a:rPr lang="en-US" dirty="0" err="1"/>
              <a:t>dünyadan</a:t>
            </a:r>
            <a:r>
              <a:rPr lang="en-US" dirty="0"/>
              <a:t> </a:t>
            </a:r>
            <a:r>
              <a:rPr lang="en-US" dirty="0" err="1"/>
              <a:t>gelen</a:t>
            </a:r>
            <a:r>
              <a:rPr lang="en-US" dirty="0"/>
              <a:t> </a:t>
            </a:r>
            <a:r>
              <a:rPr lang="en-US" dirty="0" err="1"/>
              <a:t>işlevselliği</a:t>
            </a:r>
            <a:r>
              <a:rPr lang="en-US" dirty="0"/>
              <a:t> </a:t>
            </a:r>
            <a:r>
              <a:rPr lang="en-US" dirty="0" err="1"/>
              <a:t>soyutlayan</a:t>
            </a:r>
            <a:r>
              <a:rPr lang="en-US" dirty="0"/>
              <a:t> </a:t>
            </a:r>
            <a:r>
              <a:rPr lang="en-US" dirty="0" err="1"/>
              <a:t>tanım</a:t>
            </a:r>
            <a:r>
              <a:rPr lang="en-US" dirty="0"/>
              <a:t>.</a:t>
            </a:r>
          </a:p>
          <a:p>
            <a:r>
              <a:rPr lang="en-US" b="1" dirty="0"/>
              <a:t>Port:</a:t>
            </a:r>
            <a:r>
              <a:rPr lang="en-US" dirty="0"/>
              <a:t> Bu </a:t>
            </a:r>
            <a:r>
              <a:rPr lang="en-US" dirty="0" err="1"/>
              <a:t>interface'e</a:t>
            </a:r>
            <a:r>
              <a:rPr lang="en-US" dirty="0"/>
              <a:t> </a:t>
            </a:r>
            <a:r>
              <a:rPr lang="en-US" dirty="0" err="1"/>
              <a:t>erişimi</a:t>
            </a:r>
            <a:r>
              <a:rPr lang="en-US" dirty="0"/>
              <a:t> </a:t>
            </a:r>
            <a:r>
              <a:rPr lang="en-US" dirty="0" err="1"/>
              <a:t>sağlayan</a:t>
            </a:r>
            <a:r>
              <a:rPr lang="en-US" dirty="0"/>
              <a:t> </a:t>
            </a:r>
            <a:r>
              <a:rPr lang="en-US" dirty="0" err="1"/>
              <a:t>bağlantı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657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5DDF7-F6D8-57C3-B9FE-D39427834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2F0FCA95-7D46-CD99-B056-96E37BD95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65D958C0-40C9-E297-4AD9-81956D440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60" y="0"/>
            <a:ext cx="8200120" cy="685800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EAE4E194-0D76-45F6-8BAF-3FCF88827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0206" y="212927"/>
            <a:ext cx="3159451" cy="477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Interface’e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erişimi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sağlayan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alanlara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Örneğin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*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tipinde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tanımlı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600" b="0" i="0" u="sng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port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denir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portlar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interface’e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bağlanarak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interface’in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sağladığı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servisleri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kullanmanı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Port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Interface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'e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açılan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kapıdır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Örneğin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portundan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erişilir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Bu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örnekte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komponent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içinde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kullanımı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anlaşılır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olması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için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IBrakeStatus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tipinde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tanımlanmıştır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62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CACA0-5C43-291D-A20D-F8CFC25BB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1EC2B718-C564-0162-03D7-BACAC45BEA22}"/>
              </a:ext>
            </a:extLst>
          </p:cNvPr>
          <p:cNvSpPr txBox="1"/>
          <p:nvPr/>
        </p:nvSpPr>
        <p:spPr>
          <a:xfrm>
            <a:off x="376112" y="230228"/>
            <a:ext cx="980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Component Internal </a:t>
            </a:r>
            <a:r>
              <a:rPr lang="en-US" sz="3600" dirty="0" err="1"/>
              <a:t>Behaviour</a:t>
            </a:r>
            <a:r>
              <a:rPr lang="en-US" sz="3600" dirty="0"/>
              <a:t> (CIB) Nedir?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E47AF33-4B3E-7256-9690-C6BA57741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AB1C270D-0C01-96B0-D2E1-E376FA5DF30B}"/>
              </a:ext>
            </a:extLst>
          </p:cNvPr>
          <p:cNvSpPr txBox="1"/>
          <p:nvPr/>
        </p:nvSpPr>
        <p:spPr>
          <a:xfrm>
            <a:off x="376112" y="876559"/>
            <a:ext cx="67330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/>
              <a:t>Component Internal </a:t>
            </a:r>
            <a:r>
              <a:rPr lang="en-US" b="1" dirty="0" err="1"/>
              <a:t>Behaviour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bileşeninin</a:t>
            </a:r>
            <a:r>
              <a:rPr lang="en-US" dirty="0"/>
              <a:t> </a:t>
            </a:r>
            <a:r>
              <a:rPr lang="en-US" dirty="0" err="1"/>
              <a:t>kendi</a:t>
            </a:r>
            <a:r>
              <a:rPr lang="en-US" dirty="0"/>
              <a:t>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davrandığını</a:t>
            </a:r>
            <a:r>
              <a:rPr lang="en-US" dirty="0"/>
              <a:t>, hangi </a:t>
            </a:r>
            <a:r>
              <a:rPr lang="en-US" dirty="0" err="1"/>
              <a:t>işlemleri</a:t>
            </a:r>
            <a:r>
              <a:rPr lang="en-US" dirty="0"/>
              <a:t> ne zaman </a:t>
            </a:r>
            <a:r>
              <a:rPr lang="en-US" dirty="0" err="1"/>
              <a:t>ve</a:t>
            </a:r>
            <a:r>
              <a:rPr lang="en-US" dirty="0"/>
              <a:t> hangi </a:t>
            </a:r>
            <a:r>
              <a:rPr lang="en-US" dirty="0" err="1"/>
              <a:t>sırayla</a:t>
            </a:r>
            <a:r>
              <a:rPr lang="en-US" dirty="0"/>
              <a:t> </a:t>
            </a:r>
            <a:r>
              <a:rPr lang="en-US" dirty="0" err="1"/>
              <a:t>gerçekleştirdiğini</a:t>
            </a:r>
            <a:r>
              <a:rPr lang="en-US" dirty="0"/>
              <a:t> </a:t>
            </a:r>
            <a:r>
              <a:rPr lang="en-US" dirty="0" err="1"/>
              <a:t>tanımlayan</a:t>
            </a:r>
            <a:r>
              <a:rPr lang="en-US" dirty="0"/>
              <a:t> </a:t>
            </a:r>
            <a:r>
              <a:rPr lang="en-US" dirty="0" err="1"/>
              <a:t>yapıdır</a:t>
            </a:r>
            <a:r>
              <a:rPr lang="en-US" dirty="0"/>
              <a:t>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7E8E89A-739F-44FA-8D4B-B6BFEFB39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1799889"/>
            <a:ext cx="673308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dirty="0"/>
              <a:t>CIB,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bileşeninin</a:t>
            </a:r>
            <a:r>
              <a:rPr lang="en-US" dirty="0"/>
              <a:t>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b="1" dirty="0" err="1"/>
              <a:t>nasıl</a:t>
            </a:r>
            <a:r>
              <a:rPr lang="en-US" b="1" dirty="0"/>
              <a:t> </a:t>
            </a:r>
            <a:r>
              <a:rPr lang="en-US" b="1" dirty="0" err="1"/>
              <a:t>davrandığını</a:t>
            </a:r>
            <a:r>
              <a:rPr lang="en-US" dirty="0"/>
              <a:t>, </a:t>
            </a:r>
            <a:r>
              <a:rPr lang="en-US" b="1" dirty="0"/>
              <a:t>hangi </a:t>
            </a:r>
            <a:r>
              <a:rPr lang="en-US" b="1" dirty="0" err="1"/>
              <a:t>verileri</a:t>
            </a:r>
            <a:r>
              <a:rPr lang="en-US" b="1" dirty="0"/>
              <a:t> </a:t>
            </a:r>
            <a:r>
              <a:rPr lang="en-US" b="1" dirty="0" err="1"/>
              <a:t>işlediğini</a:t>
            </a:r>
            <a:r>
              <a:rPr lang="en-US" dirty="0"/>
              <a:t>, </a:t>
            </a:r>
            <a:r>
              <a:rPr lang="en-US" b="1" dirty="0"/>
              <a:t>hangi </a:t>
            </a:r>
            <a:r>
              <a:rPr lang="en-US" b="1" dirty="0" err="1"/>
              <a:t>işlevleri</a:t>
            </a:r>
            <a:r>
              <a:rPr lang="en-US" b="1" dirty="0"/>
              <a:t> (</a:t>
            </a:r>
            <a:r>
              <a:rPr lang="en-US" b="1" dirty="0" err="1"/>
              <a:t>runnables</a:t>
            </a:r>
            <a:r>
              <a:rPr lang="en-US" b="1" dirty="0"/>
              <a:t>) </a:t>
            </a:r>
            <a:r>
              <a:rPr lang="en-US" b="1" dirty="0" err="1"/>
              <a:t>çalıştırdığını</a:t>
            </a:r>
            <a:r>
              <a:rPr lang="en-US" dirty="0"/>
              <a:t>, </a:t>
            </a:r>
            <a:r>
              <a:rPr lang="en-US" b="1" dirty="0"/>
              <a:t>ne zaman </a:t>
            </a:r>
            <a:r>
              <a:rPr lang="en-US" b="1" dirty="0" err="1"/>
              <a:t>ve</a:t>
            </a:r>
            <a:r>
              <a:rPr lang="en-US" b="1" dirty="0"/>
              <a:t> hangi </a:t>
            </a:r>
            <a:r>
              <a:rPr lang="en-US" b="1" dirty="0" err="1"/>
              <a:t>sırayla</a:t>
            </a:r>
            <a:r>
              <a:rPr lang="en-US" dirty="0"/>
              <a:t> </a:t>
            </a:r>
            <a:r>
              <a:rPr lang="en-US" dirty="0" err="1"/>
              <a:t>çalıştırıldığını</a:t>
            </a:r>
            <a:r>
              <a:rPr lang="en-US" dirty="0"/>
              <a:t> </a:t>
            </a:r>
            <a:r>
              <a:rPr lang="en-US" dirty="0" err="1"/>
              <a:t>tanımlar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</a:t>
            </a:r>
            <a:r>
              <a:rPr lang="en-US" b="1" dirty="0" err="1"/>
              <a:t>veri</a:t>
            </a:r>
            <a:r>
              <a:rPr lang="en-US" b="1" dirty="0"/>
              <a:t> </a:t>
            </a:r>
            <a:r>
              <a:rPr lang="en-US" b="1" dirty="0" err="1"/>
              <a:t>tutumu</a:t>
            </a:r>
            <a:r>
              <a:rPr lang="en-US" dirty="0"/>
              <a:t>, </a:t>
            </a:r>
            <a:r>
              <a:rPr lang="en-US" b="1" dirty="0" err="1"/>
              <a:t>senkronizasyon</a:t>
            </a:r>
            <a:r>
              <a:rPr lang="en-US" dirty="0"/>
              <a:t>, </a:t>
            </a:r>
            <a:r>
              <a:rPr lang="en-US" b="1" dirty="0" err="1"/>
              <a:t>paylaşım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detayları</a:t>
            </a:r>
            <a:r>
              <a:rPr lang="en-US" dirty="0"/>
              <a:t> da </a:t>
            </a:r>
            <a:r>
              <a:rPr lang="en-US" dirty="0" err="1"/>
              <a:t>kapsar</a:t>
            </a:r>
            <a:r>
              <a:rPr lang="en-US" dirty="0"/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E8A61935-97D1-E2D4-488A-0B3BF8C63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194" y="876559"/>
            <a:ext cx="4706694" cy="4290073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37AEE4CB-FDF6-8095-2B31-A2B27846BD1F}"/>
              </a:ext>
            </a:extLst>
          </p:cNvPr>
          <p:cNvSpPr txBox="1"/>
          <p:nvPr/>
        </p:nvSpPr>
        <p:spPr>
          <a:xfrm>
            <a:off x="376112" y="3386945"/>
            <a:ext cx="66556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🔐 </a:t>
            </a:r>
            <a:r>
              <a:rPr lang="en-US" b="1" dirty="0"/>
              <a:t>1. Exclusive Areas</a:t>
            </a:r>
          </a:p>
          <a:p>
            <a:r>
              <a:rPr lang="en-US" dirty="0"/>
              <a:t>Exclusive Areas,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b="1" dirty="0" err="1"/>
              <a:t>tek</a:t>
            </a:r>
            <a:r>
              <a:rPr lang="en-US" b="1" dirty="0"/>
              <a:t> </a:t>
            </a:r>
            <a:r>
              <a:rPr lang="en-US" b="1" dirty="0" err="1"/>
              <a:t>bir</a:t>
            </a:r>
            <a:r>
              <a:rPr lang="en-US" b="1" dirty="0"/>
              <a:t> </a:t>
            </a:r>
            <a:r>
              <a:rPr lang="en-US" b="1" dirty="0" err="1"/>
              <a:t>runnable</a:t>
            </a:r>
            <a:r>
              <a:rPr lang="en-US" dirty="0" err="1"/>
              <a:t>'ın</a:t>
            </a:r>
            <a:r>
              <a:rPr lang="en-US" dirty="0"/>
              <a:t> </a:t>
            </a:r>
            <a:r>
              <a:rPr lang="en-US" dirty="0" err="1"/>
              <a:t>erişmesine</a:t>
            </a:r>
            <a:r>
              <a:rPr lang="en-US" dirty="0"/>
              <a:t> </a:t>
            </a:r>
            <a:r>
              <a:rPr lang="en-US" dirty="0" err="1"/>
              <a:t>izin</a:t>
            </a:r>
            <a:r>
              <a:rPr lang="en-US" dirty="0"/>
              <a:t> </a:t>
            </a:r>
            <a:r>
              <a:rPr lang="en-US" dirty="0" err="1"/>
              <a:t>verilen</a:t>
            </a:r>
            <a:r>
              <a:rPr lang="en-US" dirty="0"/>
              <a:t> </a:t>
            </a:r>
            <a:r>
              <a:rPr lang="en-US" b="1" dirty="0" err="1"/>
              <a:t>kritik</a:t>
            </a:r>
            <a:r>
              <a:rPr lang="en-US" b="1" dirty="0"/>
              <a:t> </a:t>
            </a:r>
            <a:r>
              <a:rPr lang="en-US" b="1" dirty="0" err="1"/>
              <a:t>bölgelerdir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Thread-safe </a:t>
            </a:r>
            <a:r>
              <a:rPr lang="en-US" dirty="0" err="1"/>
              <a:t>erişim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 </a:t>
            </a:r>
            <a:r>
              <a:rPr lang="en-US" dirty="0" err="1"/>
              <a:t>CIB’de</a:t>
            </a:r>
            <a:r>
              <a:rPr lang="en-US" dirty="0"/>
              <a:t> </a:t>
            </a:r>
            <a:r>
              <a:rPr lang="en-US" dirty="0" err="1"/>
              <a:t>tanımlı</a:t>
            </a:r>
            <a:r>
              <a:rPr lang="en-US" dirty="0"/>
              <a:t> </a:t>
            </a:r>
            <a:r>
              <a:rPr lang="en-US" dirty="0" err="1"/>
              <a:t>runnables</a:t>
            </a:r>
            <a:r>
              <a:rPr lang="en-US" dirty="0"/>
              <a:t>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alanlara</a:t>
            </a:r>
            <a:r>
              <a:rPr lang="en-US" dirty="0"/>
              <a:t> </a:t>
            </a:r>
            <a:r>
              <a:rPr lang="en-US" dirty="0" err="1"/>
              <a:t>erişiyorsa</a:t>
            </a:r>
            <a:r>
              <a:rPr lang="en-US" dirty="0"/>
              <a:t>, </a:t>
            </a:r>
            <a:r>
              <a:rPr lang="en-US" b="1" dirty="0"/>
              <a:t>exclusive area</a:t>
            </a:r>
            <a:r>
              <a:rPr lang="en-US" dirty="0"/>
              <a:t> </a:t>
            </a:r>
            <a:r>
              <a:rPr lang="en-US" dirty="0" err="1"/>
              <a:t>belirtilmelidir</a:t>
            </a:r>
            <a:r>
              <a:rPr lang="en-US" dirty="0"/>
              <a:t>. </a:t>
            </a:r>
            <a:r>
              <a:rPr lang="en-US" dirty="0" err="1"/>
              <a:t>Böylece</a:t>
            </a:r>
            <a:r>
              <a:rPr lang="en-US" dirty="0"/>
              <a:t> RTE,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bölgeleri</a:t>
            </a:r>
            <a:r>
              <a:rPr lang="en-US" dirty="0"/>
              <a:t> lock/unlock </a:t>
            </a:r>
            <a:r>
              <a:rPr lang="en-US" dirty="0" err="1"/>
              <a:t>eder</a:t>
            </a:r>
            <a:r>
              <a:rPr lang="en-US" dirty="0"/>
              <a:t>.</a:t>
            </a:r>
            <a:br>
              <a:rPr lang="en-US" dirty="0"/>
            </a:br>
            <a:r>
              <a:rPr lang="en-US" b="1" dirty="0"/>
              <a:t>🧠 2. Memory (Memory Sections)</a:t>
            </a:r>
          </a:p>
          <a:p>
            <a:r>
              <a:rPr lang="en-US" dirty="0" err="1"/>
              <a:t>Değişkenlerin</a:t>
            </a:r>
            <a:r>
              <a:rPr lang="en-US" dirty="0"/>
              <a:t> </a:t>
            </a:r>
            <a:r>
              <a:rPr lang="en-US" b="1" dirty="0"/>
              <a:t>hangi </a:t>
            </a:r>
            <a:r>
              <a:rPr lang="en-US" b="1" dirty="0" err="1"/>
              <a:t>bellekte</a:t>
            </a:r>
            <a:r>
              <a:rPr lang="en-US" b="1" dirty="0"/>
              <a:t> </a:t>
            </a:r>
            <a:r>
              <a:rPr lang="en-US" b="1" dirty="0" err="1"/>
              <a:t>tutulacağını</a:t>
            </a:r>
            <a:r>
              <a:rPr lang="en-US" dirty="0"/>
              <a:t> </a:t>
            </a:r>
            <a:r>
              <a:rPr lang="en-US" dirty="0" err="1"/>
              <a:t>belirtmek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kullanılır</a:t>
            </a:r>
            <a:r>
              <a:rPr lang="en-US" dirty="0"/>
              <a:t>. Flash, RAM,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alanlar</a:t>
            </a:r>
            <a:r>
              <a:rPr lang="en-US" dirty="0"/>
              <a:t> </a:t>
            </a:r>
            <a:r>
              <a:rPr lang="en-US" dirty="0" err="1"/>
              <a:t>tanımlanır</a:t>
            </a:r>
            <a:r>
              <a:rPr lang="en-US" dirty="0"/>
              <a:t>. CIB, hangi </a:t>
            </a:r>
            <a:r>
              <a:rPr lang="en-US" dirty="0" err="1"/>
              <a:t>değişkenin</a:t>
            </a:r>
            <a:r>
              <a:rPr lang="en-US" dirty="0"/>
              <a:t> </a:t>
            </a:r>
            <a:r>
              <a:rPr lang="en-US" dirty="0" err="1"/>
              <a:t>nerede</a:t>
            </a:r>
            <a:r>
              <a:rPr lang="en-US" dirty="0"/>
              <a:t> </a:t>
            </a:r>
            <a:r>
              <a:rPr lang="en-US" dirty="0" err="1"/>
              <a:t>tutulacağını</a:t>
            </a:r>
            <a:r>
              <a:rPr lang="en-US" dirty="0"/>
              <a:t> </a:t>
            </a:r>
            <a:r>
              <a:rPr lang="en-US" dirty="0" err="1"/>
              <a:t>bilmelidir</a:t>
            </a:r>
            <a:r>
              <a:rPr lang="en-US" dirty="0"/>
              <a:t>. Memory </a:t>
            </a:r>
            <a:r>
              <a:rPr lang="en-US" dirty="0" err="1"/>
              <a:t>sınıflandırması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RTE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belleklere</a:t>
            </a:r>
            <a:r>
              <a:rPr lang="en-US" dirty="0"/>
              <a:t> </a:t>
            </a:r>
            <a:r>
              <a:rPr lang="en-US" dirty="0" err="1"/>
              <a:t>doğru</a:t>
            </a:r>
            <a:r>
              <a:rPr lang="en-US" dirty="0"/>
              <a:t> </a:t>
            </a:r>
            <a:r>
              <a:rPr lang="en-US" dirty="0" err="1"/>
              <a:t>yerleştirme</a:t>
            </a:r>
            <a:r>
              <a:rPr lang="en-US" dirty="0"/>
              <a:t> </a:t>
            </a:r>
            <a:r>
              <a:rPr lang="en-US" dirty="0" err="1"/>
              <a:t>yapar</a:t>
            </a:r>
            <a:r>
              <a:rPr lang="en-US" dirty="0"/>
              <a:t> (</a:t>
            </a:r>
            <a:r>
              <a:rPr lang="en-US" dirty="0" err="1"/>
              <a:t>MemMap.h</a:t>
            </a:r>
            <a:r>
              <a:rPr lang="en-US" dirty="0"/>
              <a:t> </a:t>
            </a:r>
            <a:r>
              <a:rPr lang="en-US" dirty="0" err="1"/>
              <a:t>kullanılır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02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BC37C-CFA2-4B3A-327C-3A32E365B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>
            <a:extLst>
              <a:ext uri="{FF2B5EF4-FFF2-40B4-BE49-F238E27FC236}">
                <a16:creationId xmlns:a16="http://schemas.microsoft.com/office/drawing/2014/main" id="{85561301-048D-5627-4F54-EA9FC68F4563}"/>
              </a:ext>
            </a:extLst>
          </p:cNvPr>
          <p:cNvSpPr txBox="1"/>
          <p:nvPr/>
        </p:nvSpPr>
        <p:spPr>
          <a:xfrm>
            <a:off x="235839" y="217670"/>
            <a:ext cx="1172032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📦 </a:t>
            </a:r>
            <a:r>
              <a:rPr lang="en-US" b="1" dirty="0"/>
              <a:t>3. Included Data Types - Alias</a:t>
            </a:r>
          </a:p>
          <a:p>
            <a:r>
              <a:rPr lang="en-US" dirty="0"/>
              <a:t>CIB,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tiplerin</a:t>
            </a:r>
            <a:r>
              <a:rPr lang="en-US" dirty="0"/>
              <a:t> </a:t>
            </a:r>
            <a:r>
              <a:rPr lang="en-US" dirty="0" err="1"/>
              <a:t>kapsamını</a:t>
            </a:r>
            <a:r>
              <a:rPr lang="en-US" dirty="0"/>
              <a:t>, </a:t>
            </a:r>
            <a:r>
              <a:rPr lang="en-US" dirty="0" err="1"/>
              <a:t>sınırlarını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anlamını</a:t>
            </a:r>
            <a:r>
              <a:rPr lang="en-US" dirty="0"/>
              <a:t> (</a:t>
            </a:r>
            <a:r>
              <a:rPr lang="en-US" dirty="0" err="1"/>
              <a:t>CompuMethod</a:t>
            </a:r>
            <a:r>
              <a:rPr lang="en-US" dirty="0"/>
              <a:t>) </a:t>
            </a:r>
            <a:r>
              <a:rPr lang="en-US" dirty="0" err="1"/>
              <a:t>tanır</a:t>
            </a:r>
            <a:r>
              <a:rPr lang="en-US" dirty="0"/>
              <a:t>.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🔁 4. Implicit IRV / Explicit IRV (Inter-Runnable Variables)</a:t>
            </a:r>
          </a:p>
          <a:p>
            <a:r>
              <a:rPr lang="en-US" dirty="0"/>
              <a:t>IRV,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bileşen</a:t>
            </a:r>
            <a:r>
              <a:rPr lang="en-US" dirty="0"/>
              <a:t> </a:t>
            </a:r>
            <a:r>
              <a:rPr lang="en-US" dirty="0" err="1"/>
              <a:t>içindeki</a:t>
            </a:r>
            <a:r>
              <a:rPr lang="en-US" dirty="0"/>
              <a:t> </a:t>
            </a:r>
            <a:r>
              <a:rPr lang="en-US" dirty="0" err="1"/>
              <a:t>runnable’lar</a:t>
            </a:r>
            <a:r>
              <a:rPr lang="en-US" dirty="0"/>
              <a:t> </a:t>
            </a:r>
            <a:r>
              <a:rPr lang="en-US" dirty="0" err="1"/>
              <a:t>arasında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aktarımı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 ama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dışarıya</a:t>
            </a:r>
            <a:r>
              <a:rPr lang="en-US" dirty="0"/>
              <a:t> </a:t>
            </a:r>
            <a:r>
              <a:rPr lang="en-US" dirty="0" err="1"/>
              <a:t>açılmaz</a:t>
            </a:r>
            <a:r>
              <a:rPr lang="en-US" dirty="0"/>
              <a:t>.</a:t>
            </a:r>
            <a:r>
              <a:rPr lang="en-US" b="1" dirty="0"/>
              <a:t> </a:t>
            </a:r>
            <a:r>
              <a:rPr lang="en-US" dirty="0"/>
              <a:t>CIB, hangi </a:t>
            </a:r>
            <a:r>
              <a:rPr lang="en-US" dirty="0" err="1"/>
              <a:t>runnable’ın</a:t>
            </a:r>
            <a:r>
              <a:rPr lang="en-US" dirty="0"/>
              <a:t> hangi </a:t>
            </a:r>
            <a:r>
              <a:rPr lang="en-US" dirty="0" err="1"/>
              <a:t>IRV’yi</a:t>
            </a:r>
            <a:r>
              <a:rPr lang="en-US" dirty="0"/>
              <a:t> </a:t>
            </a:r>
            <a:r>
              <a:rPr lang="en-US" dirty="0" err="1"/>
              <a:t>okuyup</a:t>
            </a:r>
            <a:r>
              <a:rPr lang="en-US" dirty="0"/>
              <a:t> </a:t>
            </a:r>
            <a:r>
              <a:rPr lang="en-US" dirty="0" err="1"/>
              <a:t>yazdığını</a:t>
            </a:r>
            <a:r>
              <a:rPr lang="en-US" dirty="0"/>
              <a:t> </a:t>
            </a:r>
            <a:r>
              <a:rPr lang="en-US" dirty="0" err="1"/>
              <a:t>tanımlar</a:t>
            </a:r>
            <a:r>
              <a:rPr lang="en-US" dirty="0"/>
              <a:t>.</a:t>
            </a:r>
          </a:p>
          <a:p>
            <a:endParaRPr lang="en-US" b="1" dirty="0"/>
          </a:p>
          <a:p>
            <a:r>
              <a:rPr lang="en-US" b="1" dirty="0"/>
              <a:t>🧬 5. </a:t>
            </a:r>
            <a:r>
              <a:rPr lang="en-US" b="1" dirty="0" err="1"/>
              <a:t>PerInstance</a:t>
            </a:r>
            <a:r>
              <a:rPr lang="en-US" b="1" dirty="0"/>
              <a:t> Memory (PIM)</a:t>
            </a:r>
          </a:p>
          <a:p>
            <a:r>
              <a:rPr lang="en-US" dirty="0"/>
              <a:t>Bir </a:t>
            </a:r>
            <a:r>
              <a:rPr lang="en-US" dirty="0" err="1"/>
              <a:t>bileşenin</a:t>
            </a:r>
            <a:r>
              <a:rPr lang="en-US" dirty="0"/>
              <a:t> her </a:t>
            </a:r>
            <a:r>
              <a:rPr lang="en-US" dirty="0" err="1"/>
              <a:t>örneği</a:t>
            </a:r>
            <a:r>
              <a:rPr lang="en-US" dirty="0"/>
              <a:t> (instance)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ayrı</a:t>
            </a:r>
            <a:r>
              <a:rPr lang="en-US" dirty="0"/>
              <a:t> </a:t>
            </a:r>
            <a:r>
              <a:rPr lang="en-US" dirty="0" err="1"/>
              <a:t>ayrı</a:t>
            </a:r>
            <a:r>
              <a:rPr lang="en-US" dirty="0"/>
              <a:t> </a:t>
            </a:r>
            <a:r>
              <a:rPr lang="en-US" dirty="0" err="1"/>
              <a:t>saklanan</a:t>
            </a:r>
            <a:r>
              <a:rPr lang="en-US" dirty="0"/>
              <a:t> </a:t>
            </a:r>
            <a:r>
              <a:rPr lang="en-US" dirty="0" err="1"/>
              <a:t>özel</a:t>
            </a:r>
            <a:r>
              <a:rPr lang="en-US" dirty="0"/>
              <a:t> </a:t>
            </a:r>
            <a:r>
              <a:rPr lang="en-US" dirty="0" err="1"/>
              <a:t>bellektir</a:t>
            </a:r>
            <a:r>
              <a:rPr lang="en-US" dirty="0"/>
              <a:t>.</a:t>
            </a:r>
            <a:r>
              <a:rPr lang="en-US" b="1" dirty="0"/>
              <a:t> </a:t>
            </a:r>
            <a:r>
              <a:rPr lang="en-US" dirty="0"/>
              <a:t>CIB, </a:t>
            </a:r>
            <a:r>
              <a:rPr lang="en-US" b="1" dirty="0"/>
              <a:t>PIM </a:t>
            </a:r>
            <a:r>
              <a:rPr lang="en-US" b="1" dirty="0" err="1"/>
              <a:t>değişkenlerini</a:t>
            </a:r>
            <a:r>
              <a:rPr lang="en-US" dirty="0"/>
              <a:t> </a:t>
            </a:r>
            <a:r>
              <a:rPr lang="en-US" dirty="0" err="1"/>
              <a:t>tanımlar</a:t>
            </a:r>
            <a:r>
              <a:rPr lang="en-US" dirty="0"/>
              <a:t>, hangi </a:t>
            </a:r>
            <a:r>
              <a:rPr lang="en-US" dirty="0" err="1"/>
              <a:t>runnable’ların</a:t>
            </a:r>
            <a:r>
              <a:rPr lang="en-US" dirty="0"/>
              <a:t> </a:t>
            </a:r>
            <a:r>
              <a:rPr lang="en-US" dirty="0" err="1"/>
              <a:t>bunları</a:t>
            </a:r>
            <a:r>
              <a:rPr lang="en-US" dirty="0"/>
              <a:t> </a:t>
            </a:r>
            <a:r>
              <a:rPr lang="en-US" dirty="0" err="1"/>
              <a:t>okuyup</a:t>
            </a:r>
            <a:r>
              <a:rPr lang="en-US" dirty="0"/>
              <a:t> </a:t>
            </a:r>
            <a:r>
              <a:rPr lang="en-US" dirty="0" err="1"/>
              <a:t>yazdığını</a:t>
            </a:r>
            <a:r>
              <a:rPr lang="en-US" dirty="0"/>
              <a:t> </a:t>
            </a:r>
            <a:r>
              <a:rPr lang="en-US" dirty="0" err="1"/>
              <a:t>belirtir</a:t>
            </a:r>
            <a:r>
              <a:rPr lang="en-US" dirty="0"/>
              <a:t>. Bu, </a:t>
            </a:r>
            <a:r>
              <a:rPr lang="en-US" dirty="0" err="1"/>
              <a:t>komponentin</a:t>
            </a:r>
            <a:r>
              <a:rPr lang="en-US" dirty="0"/>
              <a:t> </a:t>
            </a:r>
            <a:r>
              <a:rPr lang="en-US" b="1" dirty="0" err="1"/>
              <a:t>durumsal</a:t>
            </a:r>
            <a:r>
              <a:rPr lang="en-US" b="1" dirty="0"/>
              <a:t> </a:t>
            </a:r>
            <a:r>
              <a:rPr lang="en-US" b="1" dirty="0" err="1"/>
              <a:t>hafızasıdır</a:t>
            </a:r>
            <a:r>
              <a:rPr lang="en-US" dirty="0"/>
              <a:t> (stateful </a:t>
            </a:r>
            <a:r>
              <a:rPr lang="en-US" dirty="0" err="1"/>
              <a:t>behaviour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).</a:t>
            </a:r>
            <a:endParaRPr lang="en-US" b="1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CDA5918E-B275-376F-3B33-030006C49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135" y="3214849"/>
            <a:ext cx="8010145" cy="3318660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5D55C04-0070-9497-EF9C-3118BCD37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889" y="5520425"/>
            <a:ext cx="2440644" cy="95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78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343ED-4F8E-24BC-AB75-7AE9CC4B5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FBA70F6-FF95-130D-48E4-EC2CA5E4CB4F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📘 </a:t>
            </a:r>
            <a:r>
              <a:rPr lang="en-US" sz="3600" dirty="0" err="1"/>
              <a:t>MemMap</a:t>
            </a:r>
            <a:r>
              <a:rPr lang="en-US" sz="3600" dirty="0"/>
              <a:t> Nedir?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6EEB909-7B71-71F7-DA3C-87FE12FBC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502" y="5240188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26DE994-CC6D-A267-AAF5-789AFC1A5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876559"/>
            <a:ext cx="5384608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MemMap.h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değişkenlerin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fonksiyonların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hangi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bellek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segmentinde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(RAM, ROM, NVRAM, CONST vs.)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saklanacağını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belirlemek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kullanılan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işlemci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(preprocessor)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direktif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sistemidir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algn="just">
              <a:buNone/>
            </a:pPr>
            <a:r>
              <a:rPr lang="en-US" dirty="0"/>
              <a:t>.</a:t>
            </a:r>
            <a:r>
              <a:rPr lang="en-US" dirty="0" err="1"/>
              <a:t>MemMap.h</a:t>
            </a:r>
            <a:r>
              <a:rPr lang="en-US" dirty="0"/>
              <a:t>, </a:t>
            </a:r>
            <a:r>
              <a:rPr lang="en-US" dirty="0" err="1"/>
              <a:t>gömülü</a:t>
            </a:r>
            <a:r>
              <a:rPr lang="en-US" dirty="0"/>
              <a:t> </a:t>
            </a:r>
            <a:r>
              <a:rPr lang="en-US" dirty="0" err="1"/>
              <a:t>yazılımda</a:t>
            </a:r>
            <a:r>
              <a:rPr lang="en-US" dirty="0"/>
              <a:t> </a:t>
            </a:r>
            <a:r>
              <a:rPr lang="en-US" dirty="0" err="1"/>
              <a:t>modüller</a:t>
            </a:r>
            <a:r>
              <a:rPr lang="en-US" dirty="0"/>
              <a:t> </a:t>
            </a:r>
            <a:r>
              <a:rPr lang="en-US" dirty="0" err="1"/>
              <a:t>arası</a:t>
            </a:r>
            <a:r>
              <a:rPr lang="en-US" dirty="0"/>
              <a:t> </a:t>
            </a:r>
            <a:r>
              <a:rPr lang="en-US" dirty="0" err="1"/>
              <a:t>bellek</a:t>
            </a:r>
            <a:r>
              <a:rPr lang="en-US" dirty="0"/>
              <a:t> </a:t>
            </a:r>
            <a:r>
              <a:rPr lang="en-US" dirty="0" err="1"/>
              <a:t>yerleşimini</a:t>
            </a:r>
            <a:r>
              <a:rPr lang="en-US" dirty="0"/>
              <a:t> </a:t>
            </a:r>
            <a:r>
              <a:rPr lang="en-US" dirty="0" err="1"/>
              <a:t>düzenlemek</a:t>
            </a:r>
            <a:r>
              <a:rPr lang="en-US" dirty="0"/>
              <a:t>,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fonksiyonları</a:t>
            </a:r>
            <a:r>
              <a:rPr lang="en-US" dirty="0"/>
              <a:t> </a:t>
            </a:r>
            <a:r>
              <a:rPr lang="en-US" dirty="0" err="1"/>
              <a:t>uygun</a:t>
            </a:r>
            <a:r>
              <a:rPr lang="en-US" dirty="0"/>
              <a:t> </a:t>
            </a:r>
            <a:r>
              <a:rPr lang="en-US" dirty="0" err="1"/>
              <a:t>bellek</a:t>
            </a:r>
            <a:r>
              <a:rPr lang="en-US" dirty="0"/>
              <a:t> </a:t>
            </a:r>
            <a:r>
              <a:rPr lang="en-US" dirty="0" err="1"/>
              <a:t>segmentlerine</a:t>
            </a:r>
            <a:r>
              <a:rPr lang="en-US" dirty="0"/>
              <a:t> </a:t>
            </a:r>
            <a:r>
              <a:rPr lang="en-US" dirty="0" err="1"/>
              <a:t>yerleştirmek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kullanılan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preprocessor </a:t>
            </a:r>
            <a:r>
              <a:rPr lang="en-US" dirty="0" err="1"/>
              <a:t>tabanlı</a:t>
            </a:r>
            <a:r>
              <a:rPr lang="en-US" dirty="0"/>
              <a:t> </a:t>
            </a:r>
            <a:r>
              <a:rPr lang="en-US" dirty="0" err="1"/>
              <a:t>konfigürasyon</a:t>
            </a:r>
            <a:r>
              <a:rPr lang="en-US" dirty="0"/>
              <a:t> </a:t>
            </a:r>
            <a:r>
              <a:rPr lang="en-US" dirty="0" err="1"/>
              <a:t>dosyasıdır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AUTOSAR'da</a:t>
            </a:r>
            <a:r>
              <a:rPr lang="en-US" dirty="0"/>
              <a:t> </a:t>
            </a:r>
            <a:r>
              <a:rPr lang="en-US" dirty="0" err="1"/>
              <a:t>standart</a:t>
            </a:r>
            <a:r>
              <a:rPr lang="en-US" dirty="0"/>
              <a:t> hale </a:t>
            </a:r>
            <a:r>
              <a:rPr lang="en-US" dirty="0" err="1"/>
              <a:t>gelmiştir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projelerde</a:t>
            </a:r>
            <a:r>
              <a:rPr lang="en-US" dirty="0"/>
              <a:t> Memory Mapping </a:t>
            </a:r>
            <a:r>
              <a:rPr lang="en-US" dirty="0" err="1"/>
              <a:t>sisteminin</a:t>
            </a:r>
            <a:r>
              <a:rPr lang="en-US" dirty="0"/>
              <a:t> </a:t>
            </a:r>
            <a:r>
              <a:rPr lang="en-US" dirty="0" err="1"/>
              <a:t>temel</a:t>
            </a:r>
            <a:r>
              <a:rPr lang="en-US" dirty="0"/>
              <a:t> </a:t>
            </a:r>
            <a:r>
              <a:rPr lang="en-US" dirty="0" err="1"/>
              <a:t>taşıdır</a:t>
            </a:r>
            <a:r>
              <a:rPr lang="en-US" dirty="0"/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BA3B660E-B2FF-0A49-4721-21972ED3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391" y="333937"/>
            <a:ext cx="6094284" cy="1907971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6A81E290-83BE-444A-8A09-92FCFED2C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391" y="2326510"/>
            <a:ext cx="6069262" cy="2204979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CB535E3D-F094-CCC9-50E3-E4587A7F6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5742" y="4616091"/>
            <a:ext cx="621893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örnek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#pragma section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kullanıyor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farklı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derleyiciler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için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__attribute__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#pragma location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#pragma DATA_SECTION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gibi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varyantlar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olabilir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7F00AE1A-9865-D8E1-5B9A-BD43BA3C1198}"/>
              </a:ext>
            </a:extLst>
          </p:cNvPr>
          <p:cNvSpPr txBox="1"/>
          <p:nvPr/>
        </p:nvSpPr>
        <p:spPr>
          <a:xfrm>
            <a:off x="336806" y="4319448"/>
            <a:ext cx="54239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📦 </a:t>
            </a:r>
            <a:r>
              <a:rPr lang="en-US" dirty="0" err="1"/>
              <a:t>Bölünmüş</a:t>
            </a:r>
            <a:r>
              <a:rPr lang="en-US" dirty="0"/>
              <a:t> </a:t>
            </a:r>
            <a:r>
              <a:rPr lang="en-US" dirty="0" err="1"/>
              <a:t>bellek</a:t>
            </a:r>
            <a:r>
              <a:rPr lang="en-US" dirty="0"/>
              <a:t> </a:t>
            </a:r>
            <a:r>
              <a:rPr lang="en-US" dirty="0" err="1"/>
              <a:t>yönetimi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, </a:t>
            </a:r>
            <a:r>
              <a:rPr lang="en-US" dirty="0" err="1"/>
              <a:t>sabit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, </a:t>
            </a:r>
            <a:r>
              <a:rPr lang="en-US" dirty="0" err="1"/>
              <a:t>çalışma</a:t>
            </a:r>
            <a:r>
              <a:rPr lang="en-US" dirty="0"/>
              <a:t> </a:t>
            </a:r>
            <a:r>
              <a:rPr lang="en-US" dirty="0" err="1"/>
              <a:t>zamanı</a:t>
            </a:r>
            <a:r>
              <a:rPr lang="en-US" dirty="0"/>
              <a:t> </a:t>
            </a:r>
            <a:r>
              <a:rPr lang="en-US" dirty="0" err="1"/>
              <a:t>verisi</a:t>
            </a:r>
            <a:r>
              <a:rPr lang="en-US" dirty="0"/>
              <a:t> </a:t>
            </a:r>
            <a:r>
              <a:rPr lang="en-US" dirty="0" err="1"/>
              <a:t>farklı</a:t>
            </a:r>
            <a:r>
              <a:rPr lang="en-US" dirty="0"/>
              <a:t> </a:t>
            </a:r>
            <a:r>
              <a:rPr lang="en-US" dirty="0" err="1"/>
              <a:t>yerlere</a:t>
            </a:r>
            <a:r>
              <a:rPr lang="en-US" dirty="0"/>
              <a:t> </a:t>
            </a:r>
            <a:r>
              <a:rPr lang="en-US" dirty="0" err="1"/>
              <a:t>yerleştirilebilir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/>
              <a:t>🔐 </a:t>
            </a:r>
            <a:r>
              <a:rPr lang="en-US" dirty="0" err="1"/>
              <a:t>Koruma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erişim</a:t>
            </a:r>
            <a:r>
              <a:rPr lang="en-US" dirty="0"/>
              <a:t> </a:t>
            </a:r>
            <a:r>
              <a:rPr lang="en-US" dirty="0" err="1"/>
              <a:t>optimizasyonu</a:t>
            </a:r>
            <a:r>
              <a:rPr lang="en-US" dirty="0"/>
              <a:t> Read-only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ROM’a</a:t>
            </a:r>
            <a:r>
              <a:rPr lang="en-US" dirty="0"/>
              <a:t>, </a:t>
            </a:r>
            <a:r>
              <a:rPr lang="en-US" dirty="0" err="1"/>
              <a:t>değişkenler</a:t>
            </a:r>
            <a:r>
              <a:rPr lang="en-US" dirty="0"/>
              <a:t> </a:t>
            </a:r>
            <a:r>
              <a:rPr lang="en-US" dirty="0" err="1"/>
              <a:t>RAM’e</a:t>
            </a:r>
            <a:r>
              <a:rPr lang="en-US" dirty="0"/>
              <a:t> </a:t>
            </a:r>
            <a:r>
              <a:rPr lang="en-US" dirty="0" err="1"/>
              <a:t>konur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dirty="0"/>
              <a:t>⚙ Linker script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entegre</a:t>
            </a:r>
            <a:r>
              <a:rPr lang="en-US" dirty="0"/>
              <a:t> </a:t>
            </a:r>
            <a:r>
              <a:rPr lang="en-US" dirty="0" err="1"/>
              <a:t>çalışır</a:t>
            </a:r>
            <a:r>
              <a:rPr lang="en-US" dirty="0"/>
              <a:t> </a:t>
            </a:r>
            <a:r>
              <a:rPr lang="en-US" dirty="0" err="1"/>
              <a:t>Belirlenen</a:t>
            </a:r>
            <a:r>
              <a:rPr lang="en-US" dirty="0"/>
              <a:t> </a:t>
            </a:r>
            <a:r>
              <a:rPr lang="en-US" dirty="0" err="1"/>
              <a:t>bellek</a:t>
            </a:r>
            <a:r>
              <a:rPr lang="en-US" dirty="0"/>
              <a:t> </a:t>
            </a:r>
            <a:r>
              <a:rPr lang="en-US" dirty="0" err="1"/>
              <a:t>bölgeleri</a:t>
            </a:r>
            <a:r>
              <a:rPr lang="en-US" dirty="0"/>
              <a:t> linker </a:t>
            </a:r>
            <a:r>
              <a:rPr lang="en-US" dirty="0" err="1"/>
              <a:t>tarafından</a:t>
            </a:r>
            <a:r>
              <a:rPr lang="en-US" dirty="0"/>
              <a:t> </a:t>
            </a:r>
            <a:r>
              <a:rPr lang="en-US" dirty="0" err="1"/>
              <a:t>yerleştirilir</a:t>
            </a:r>
            <a:r>
              <a:rPr lang="en-US" dirty="0"/>
              <a:t>.</a:t>
            </a:r>
          </a:p>
          <a:p>
            <a:r>
              <a:rPr lang="en-US" dirty="0"/>
              <a:t>🔁 </a:t>
            </a:r>
            <a:r>
              <a:rPr lang="en-US" dirty="0" err="1"/>
              <a:t>Modüler</a:t>
            </a:r>
            <a:r>
              <a:rPr lang="en-US" dirty="0"/>
              <a:t> </a:t>
            </a:r>
            <a:r>
              <a:rPr lang="en-US" dirty="0" err="1"/>
              <a:t>yapı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 Her </a:t>
            </a:r>
            <a:r>
              <a:rPr lang="en-US" dirty="0" err="1"/>
              <a:t>modül</a:t>
            </a:r>
            <a:r>
              <a:rPr lang="en-US" dirty="0"/>
              <a:t> </a:t>
            </a:r>
            <a:r>
              <a:rPr lang="en-US" dirty="0" err="1"/>
              <a:t>kendi</a:t>
            </a:r>
            <a:r>
              <a:rPr lang="en-US" dirty="0"/>
              <a:t> </a:t>
            </a:r>
            <a:r>
              <a:rPr lang="en-US" dirty="0" err="1"/>
              <a:t>segmentini</a:t>
            </a:r>
            <a:r>
              <a:rPr lang="en-US" dirty="0"/>
              <a:t> </a:t>
            </a:r>
            <a:r>
              <a:rPr lang="en-US" dirty="0" err="1"/>
              <a:t>tanımlar</a:t>
            </a:r>
            <a:r>
              <a:rPr lang="en-US" dirty="0"/>
              <a:t> ama </a:t>
            </a:r>
            <a:r>
              <a:rPr lang="en-US" dirty="0" err="1"/>
              <a:t>MemMap.h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ortak</a:t>
            </a:r>
            <a:r>
              <a:rPr lang="en-US" dirty="0"/>
              <a:t> </a:t>
            </a:r>
            <a:r>
              <a:rPr lang="en-US" dirty="0" err="1"/>
              <a:t>yerleştirilir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20329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0FC86-0FF8-24EC-1EC4-6975FEBB7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E16FC308-4476-B2DF-4519-9653908B9249}"/>
              </a:ext>
            </a:extLst>
          </p:cNvPr>
          <p:cNvSpPr txBox="1"/>
          <p:nvPr/>
        </p:nvSpPr>
        <p:spPr>
          <a:xfrm>
            <a:off x="277298" y="188526"/>
            <a:ext cx="11127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🔌 </a:t>
            </a:r>
            <a:r>
              <a:rPr lang="en-US" sz="3600" dirty="0" err="1"/>
              <a:t>Gömülü</a:t>
            </a:r>
            <a:r>
              <a:rPr lang="en-US" sz="3600" dirty="0"/>
              <a:t> </a:t>
            </a:r>
            <a:r>
              <a:rPr lang="en-US" sz="3600" dirty="0" err="1"/>
              <a:t>Yazılımda</a:t>
            </a:r>
            <a:r>
              <a:rPr lang="en-US" sz="3600" dirty="0"/>
              <a:t> </a:t>
            </a:r>
            <a:r>
              <a:rPr lang="en-US" sz="3600" dirty="0" err="1"/>
              <a:t>MemMap</a:t>
            </a:r>
            <a:r>
              <a:rPr lang="en-US" sz="3600" dirty="0"/>
              <a:t> </a:t>
            </a:r>
            <a:r>
              <a:rPr lang="en-US" sz="3600" dirty="0" err="1"/>
              <a:t>Nasıl</a:t>
            </a:r>
            <a:r>
              <a:rPr lang="en-US" sz="3600" dirty="0"/>
              <a:t> </a:t>
            </a:r>
            <a:r>
              <a:rPr lang="en-US" sz="3600" dirty="0" err="1"/>
              <a:t>Düzenlenir</a:t>
            </a:r>
            <a:r>
              <a:rPr lang="en-US" sz="3600" dirty="0"/>
              <a:t>?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BC51B76-AA98-94B1-FF81-A2EF18711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174" y="5433520"/>
            <a:ext cx="2784280" cy="1085613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B4B95AF-8AD1-341D-6347-7F9FFDAA4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678" y="805014"/>
            <a:ext cx="824513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Bellek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Sınıflarını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Belirle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CONST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VAR_NOINIT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VAR_INIT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VAR_FAST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VAR_SLOW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PIM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vb.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None/>
            </a:pPr>
            <a:r>
              <a:rPr lang="en-US" sz="1600" b="1" dirty="0"/>
              <a:t>2. Linker </a:t>
            </a:r>
            <a:r>
              <a:rPr lang="en-US" sz="1600" b="1" dirty="0" err="1"/>
              <a:t>Script’i</a:t>
            </a:r>
            <a:r>
              <a:rPr lang="en-US" sz="1600" b="1" dirty="0"/>
              <a:t> </a:t>
            </a:r>
            <a:r>
              <a:rPr lang="en-US" sz="1600" b="1" dirty="0" err="1"/>
              <a:t>Tanımla</a:t>
            </a:r>
            <a:endParaRPr lang="en-US" sz="1600" b="1" dirty="0"/>
          </a:p>
          <a:p>
            <a:r>
              <a:rPr lang="en-US" sz="1600" dirty="0"/>
              <a:t>Linker </a:t>
            </a:r>
            <a:r>
              <a:rPr lang="en-US" sz="1600" dirty="0" err="1"/>
              <a:t>script’in</a:t>
            </a:r>
            <a:r>
              <a:rPr lang="en-US" sz="1600" dirty="0"/>
              <a:t> .</a:t>
            </a:r>
            <a:r>
              <a:rPr lang="en-US" sz="1600" dirty="0" err="1"/>
              <a:t>ld</a:t>
            </a:r>
            <a:r>
              <a:rPr lang="en-US" sz="1600" dirty="0"/>
              <a:t> </a:t>
            </a:r>
            <a:r>
              <a:rPr lang="en-US" sz="1600" dirty="0" err="1"/>
              <a:t>ya</a:t>
            </a:r>
            <a:r>
              <a:rPr lang="en-US" sz="1600" dirty="0"/>
              <a:t> da .</a:t>
            </a:r>
            <a:r>
              <a:rPr lang="en-US" sz="1600" dirty="0" err="1"/>
              <a:t>icf</a:t>
            </a:r>
            <a:r>
              <a:rPr lang="en-US" sz="1600" dirty="0"/>
              <a:t> </a:t>
            </a:r>
            <a:r>
              <a:rPr lang="en-US" sz="1600" dirty="0" err="1"/>
              <a:t>dosyasında</a:t>
            </a:r>
            <a:r>
              <a:rPr lang="en-US" sz="1600" dirty="0"/>
              <a:t> </a:t>
            </a:r>
            <a:r>
              <a:rPr lang="en-US" sz="1600" dirty="0" err="1"/>
              <a:t>bölümleri</a:t>
            </a:r>
            <a:r>
              <a:rPr lang="en-US" sz="1600" dirty="0"/>
              <a:t> </a:t>
            </a:r>
            <a:r>
              <a:rPr lang="en-US" sz="1600" dirty="0" err="1"/>
              <a:t>ayır</a:t>
            </a:r>
            <a:endParaRPr lang="en-US" sz="1600" dirty="0"/>
          </a:p>
          <a:p>
            <a:pPr>
              <a:buNone/>
            </a:pPr>
            <a:r>
              <a:rPr lang="en-US" sz="1600" b="1" dirty="0"/>
              <a:t>3. </a:t>
            </a:r>
            <a:r>
              <a:rPr lang="en-US" sz="1600" b="1" dirty="0" err="1"/>
              <a:t>MemMap.h</a:t>
            </a:r>
            <a:r>
              <a:rPr lang="en-US" sz="1600" b="1" dirty="0"/>
              <a:t> </a:t>
            </a:r>
            <a:r>
              <a:rPr lang="en-US" sz="1600" b="1" dirty="0" err="1"/>
              <a:t>Dosyasını</a:t>
            </a:r>
            <a:r>
              <a:rPr lang="en-US" sz="1600" b="1" dirty="0"/>
              <a:t> </a:t>
            </a:r>
            <a:r>
              <a:rPr lang="en-US" sz="1600" b="1" dirty="0" err="1"/>
              <a:t>Hazırla</a:t>
            </a:r>
            <a:endParaRPr lang="en-US" sz="1600" b="1" dirty="0"/>
          </a:p>
          <a:p>
            <a:r>
              <a:rPr lang="en-US" sz="1600" dirty="0"/>
              <a:t>Her memory class </a:t>
            </a:r>
            <a:r>
              <a:rPr lang="en-US" sz="1600" dirty="0" err="1"/>
              <a:t>için</a:t>
            </a:r>
            <a:r>
              <a:rPr lang="en-US" sz="1600" dirty="0"/>
              <a:t> #ifdef </a:t>
            </a:r>
            <a:r>
              <a:rPr lang="en-US" sz="1600" dirty="0" err="1"/>
              <a:t>kontrolü</a:t>
            </a:r>
            <a:r>
              <a:rPr lang="en-US" sz="1600" dirty="0"/>
              <a:t> </a:t>
            </a:r>
            <a:r>
              <a:rPr lang="en-US" sz="1600" dirty="0" err="1"/>
              <a:t>ve</a:t>
            </a:r>
            <a:r>
              <a:rPr lang="en-US" sz="1600" dirty="0"/>
              <a:t> #pragma </a:t>
            </a:r>
            <a:r>
              <a:rPr lang="en-US" sz="1600" dirty="0" err="1"/>
              <a:t>ya</a:t>
            </a:r>
            <a:r>
              <a:rPr lang="en-US" sz="1600" dirty="0"/>
              <a:t> da __attribute__ </a:t>
            </a:r>
            <a:r>
              <a:rPr lang="en-US" sz="1600" dirty="0" err="1"/>
              <a:t>ile</a:t>
            </a:r>
            <a:r>
              <a:rPr lang="en-US" sz="1600" dirty="0"/>
              <a:t> </a:t>
            </a:r>
            <a:r>
              <a:rPr lang="en-US" sz="1600" dirty="0" err="1"/>
              <a:t>işaretleme</a:t>
            </a:r>
            <a:r>
              <a:rPr lang="en-US" sz="1600" dirty="0"/>
              <a:t> yap</a:t>
            </a:r>
          </a:p>
          <a:p>
            <a:pPr>
              <a:buNone/>
            </a:pPr>
            <a:r>
              <a:rPr lang="en-US" sz="1600" b="1" dirty="0"/>
              <a:t>4. </a:t>
            </a:r>
            <a:r>
              <a:rPr lang="en-US" sz="1600" b="1" dirty="0" err="1"/>
              <a:t>Kodda</a:t>
            </a:r>
            <a:r>
              <a:rPr lang="en-US" sz="1600" b="1" dirty="0"/>
              <a:t> </a:t>
            </a:r>
            <a:r>
              <a:rPr lang="en-US" sz="1600" b="1" dirty="0" err="1"/>
              <a:t>Kullan</a:t>
            </a:r>
            <a:endParaRPr lang="en-US" sz="1600" b="1" dirty="0"/>
          </a:p>
          <a:p>
            <a:r>
              <a:rPr lang="en-US" sz="1600" dirty="0"/>
              <a:t>Her </a:t>
            </a:r>
            <a:r>
              <a:rPr lang="en-US" sz="1600" dirty="0" err="1"/>
              <a:t>modülde</a:t>
            </a:r>
            <a:r>
              <a:rPr lang="en-US" sz="1600" dirty="0"/>
              <a:t> </a:t>
            </a:r>
            <a:r>
              <a:rPr lang="en-US" sz="1600" dirty="0" err="1"/>
              <a:t>bellek</a:t>
            </a:r>
            <a:r>
              <a:rPr lang="en-US" sz="1600" dirty="0"/>
              <a:t> </a:t>
            </a:r>
            <a:r>
              <a:rPr lang="en-US" sz="1600" dirty="0" err="1"/>
              <a:t>segmentasyonu</a:t>
            </a:r>
            <a:r>
              <a:rPr lang="en-US" sz="1600" dirty="0"/>
              <a:t> </a:t>
            </a:r>
            <a:r>
              <a:rPr lang="en-US" sz="1600" dirty="0" err="1"/>
              <a:t>şöyle</a:t>
            </a:r>
            <a:r>
              <a:rPr lang="en-US" sz="1600" dirty="0"/>
              <a:t> </a:t>
            </a:r>
            <a:r>
              <a:rPr lang="en-US" sz="1600" dirty="0" err="1"/>
              <a:t>yapılır</a:t>
            </a:r>
            <a:endParaRPr lang="en-US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A8CE50A6-DF2B-9461-CE96-19964B976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805014"/>
            <a:ext cx="3455122" cy="2091258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2CC9BF15-66DB-4FFC-62E6-7069B8CD9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5607" y="2970412"/>
            <a:ext cx="279653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📍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STM32’de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.text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rodata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ccmram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gibi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segmentlerle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uyumlu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olacak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şekilde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sınıflar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eşlenebilir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2E63EB92-7563-6CF0-FDED-C809A5A19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454" y="2941516"/>
            <a:ext cx="2287634" cy="2585340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329ECCC5-35B7-7BF3-BF4B-5FECB4019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864" y="2941516"/>
            <a:ext cx="6163535" cy="2019582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6B7A7BC7-E222-8F64-0307-13B5FE77E8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7864" y="5017801"/>
            <a:ext cx="6163534" cy="1574485"/>
          </a:xfrm>
          <a:prstGeom prst="rect">
            <a:avLst/>
          </a:prstGeom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A1C4984E-15F5-868B-4353-B660C04F6A62}"/>
              </a:ext>
            </a:extLst>
          </p:cNvPr>
          <p:cNvSpPr txBox="1"/>
          <p:nvPr/>
        </p:nvSpPr>
        <p:spPr>
          <a:xfrm>
            <a:off x="398678" y="5526856"/>
            <a:ext cx="23734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Bu linker script </a:t>
            </a:r>
            <a:r>
              <a:rPr lang="en-US" sz="1200" dirty="0" err="1"/>
              <a:t>bölümü</a:t>
            </a:r>
            <a:r>
              <a:rPr lang="en-US" sz="1200" dirty="0"/>
              <a:t>, .</a:t>
            </a:r>
            <a:r>
              <a:rPr lang="en-US" sz="1200" dirty="0" err="1"/>
              <a:t>data_init</a:t>
            </a:r>
            <a:r>
              <a:rPr lang="en-US" sz="1200" dirty="0"/>
              <a:t> </a:t>
            </a:r>
            <a:r>
              <a:rPr lang="en-US" sz="1200" dirty="0" err="1"/>
              <a:t>adındaki</a:t>
            </a:r>
            <a:r>
              <a:rPr lang="en-US" sz="1200" dirty="0"/>
              <a:t> </a:t>
            </a:r>
            <a:r>
              <a:rPr lang="en-US" sz="1200" dirty="0" err="1"/>
              <a:t>başlatılmış</a:t>
            </a:r>
            <a:r>
              <a:rPr lang="en-US" sz="1200" dirty="0"/>
              <a:t> </a:t>
            </a:r>
            <a:r>
              <a:rPr lang="en-US" sz="1200" dirty="0" err="1"/>
              <a:t>değişkenleri</a:t>
            </a:r>
            <a:r>
              <a:rPr lang="en-US" sz="1200" dirty="0"/>
              <a:t> </a:t>
            </a:r>
            <a:r>
              <a:rPr lang="en-US" sz="1200" dirty="0" err="1"/>
              <a:t>RAM’e</a:t>
            </a:r>
            <a:r>
              <a:rPr lang="en-US" sz="1200" dirty="0"/>
              <a:t>, .</a:t>
            </a:r>
            <a:r>
              <a:rPr lang="en-US" sz="1200" dirty="0" err="1"/>
              <a:t>const_config</a:t>
            </a:r>
            <a:r>
              <a:rPr lang="en-US" sz="1200" dirty="0"/>
              <a:t> </a:t>
            </a:r>
            <a:r>
              <a:rPr lang="en-US" sz="1200" dirty="0" err="1"/>
              <a:t>adındaki</a:t>
            </a:r>
            <a:r>
              <a:rPr lang="en-US" sz="1200" dirty="0"/>
              <a:t> </a:t>
            </a:r>
            <a:r>
              <a:rPr lang="en-US" sz="1200" dirty="0" err="1"/>
              <a:t>sabit</a:t>
            </a:r>
            <a:r>
              <a:rPr lang="en-US" sz="1200" dirty="0"/>
              <a:t> </a:t>
            </a:r>
            <a:r>
              <a:rPr lang="en-US" sz="1200" dirty="0" err="1"/>
              <a:t>konfigürasyon</a:t>
            </a:r>
            <a:r>
              <a:rPr lang="en-US" sz="1200" dirty="0"/>
              <a:t> </a:t>
            </a:r>
            <a:r>
              <a:rPr lang="en-US" sz="1200" dirty="0" err="1"/>
              <a:t>verilerini</a:t>
            </a:r>
            <a:r>
              <a:rPr lang="en-US" sz="1200" dirty="0"/>
              <a:t> </a:t>
            </a:r>
            <a:r>
              <a:rPr lang="en-US" sz="1200" dirty="0" err="1"/>
              <a:t>ise</a:t>
            </a:r>
            <a:r>
              <a:rPr lang="en-US" sz="1200" dirty="0"/>
              <a:t> </a:t>
            </a:r>
            <a:r>
              <a:rPr lang="en-US" sz="1200" dirty="0" err="1"/>
              <a:t>ROM’a</a:t>
            </a:r>
            <a:r>
              <a:rPr lang="en-US" sz="1200" dirty="0"/>
              <a:t> </a:t>
            </a:r>
            <a:r>
              <a:rPr lang="en-US" sz="1200" dirty="0" err="1"/>
              <a:t>yerleştirmek</a:t>
            </a:r>
            <a:r>
              <a:rPr lang="en-US" sz="1200" dirty="0"/>
              <a:t> </a:t>
            </a:r>
            <a:r>
              <a:rPr lang="en-US" sz="1200" dirty="0" err="1"/>
              <a:t>için</a:t>
            </a:r>
            <a:r>
              <a:rPr lang="en-US" sz="1200" dirty="0"/>
              <a:t> </a:t>
            </a:r>
            <a:r>
              <a:rPr lang="en-US" sz="1200" dirty="0" err="1"/>
              <a:t>kullanılır</a:t>
            </a:r>
            <a:r>
              <a:rPr lang="en-US" sz="1200" dirty="0"/>
              <a:t>.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8FAE9DAF-DDC8-9647-74F3-85608EEA0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5607" y="3801409"/>
            <a:ext cx="279653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STM32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için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detaylı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videosu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gelecek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34896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86E1C-8E65-B44A-DF8C-B3603F68A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D22D207A-A1B0-68EC-50E6-FC6F64A552D4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Katmanlı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Mimaride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Parameter Access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159BD4E-75CC-E97B-4F0E-5CAA92DBB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668B5B15-609B-477A-D330-37A58402D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2" y="833091"/>
            <a:ext cx="7893589" cy="5794681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E3B0B263-65C5-4D1E-8993-0B5585C4446A}"/>
              </a:ext>
            </a:extLst>
          </p:cNvPr>
          <p:cNvSpPr txBox="1"/>
          <p:nvPr/>
        </p:nvSpPr>
        <p:spPr>
          <a:xfrm>
            <a:off x="8223504" y="833091"/>
            <a:ext cx="39684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/>
              <a:t>🧭 </a:t>
            </a:r>
            <a:r>
              <a:rPr lang="en-US" b="1" dirty="0" err="1"/>
              <a:t>ParameterHandling</a:t>
            </a:r>
            <a:r>
              <a:rPr lang="en-US" b="1" dirty="0"/>
              <a:t>, </a:t>
            </a:r>
          </a:p>
          <a:p>
            <a:pPr algn="just"/>
            <a:r>
              <a:rPr lang="en-US" dirty="0"/>
              <a:t>Bu </a:t>
            </a:r>
            <a:r>
              <a:rPr lang="en-US" dirty="0" err="1"/>
              <a:t>mimaride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komponentlerin</a:t>
            </a:r>
            <a:r>
              <a:rPr lang="en-US" dirty="0"/>
              <a:t> </a:t>
            </a:r>
            <a:r>
              <a:rPr lang="en-US" dirty="0" err="1"/>
              <a:t>kullandığı</a:t>
            </a:r>
            <a:r>
              <a:rPr lang="en-US" dirty="0"/>
              <a:t> </a:t>
            </a:r>
            <a:r>
              <a:rPr lang="en-US" dirty="0" err="1"/>
              <a:t>sabit</a:t>
            </a:r>
            <a:r>
              <a:rPr lang="en-US" dirty="0"/>
              <a:t> </a:t>
            </a:r>
            <a:r>
              <a:rPr lang="en-US" dirty="0" err="1"/>
              <a:t>parametreleri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yapıdan</a:t>
            </a:r>
            <a:r>
              <a:rPr lang="en-US" dirty="0"/>
              <a:t> </a:t>
            </a:r>
            <a:r>
              <a:rPr lang="en-US" dirty="0" err="1"/>
              <a:t>yöneten</a:t>
            </a:r>
            <a:r>
              <a:rPr lang="en-US" dirty="0"/>
              <a:t>, </a:t>
            </a:r>
            <a:r>
              <a:rPr lang="en-US" dirty="0" err="1"/>
              <a:t>sistemin</a:t>
            </a:r>
            <a:r>
              <a:rPr lang="en-US" dirty="0"/>
              <a:t> </a:t>
            </a:r>
            <a:r>
              <a:rPr lang="en-US" dirty="0" err="1"/>
              <a:t>konfigürasyon</a:t>
            </a:r>
            <a:r>
              <a:rPr lang="en-US" dirty="0"/>
              <a:t> </a:t>
            </a:r>
            <a:r>
              <a:rPr lang="en-US" dirty="0" err="1"/>
              <a:t>bütünlüğünü</a:t>
            </a:r>
            <a:r>
              <a:rPr lang="en-US" dirty="0"/>
              <a:t> </a:t>
            </a:r>
            <a:r>
              <a:rPr lang="en-US" dirty="0" err="1"/>
              <a:t>sağlayan</a:t>
            </a:r>
            <a:r>
              <a:rPr lang="en-US" dirty="0"/>
              <a:t> </a:t>
            </a:r>
            <a:r>
              <a:rPr lang="en-US" dirty="0" err="1"/>
              <a:t>önemli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servis</a:t>
            </a:r>
            <a:r>
              <a:rPr lang="en-US" dirty="0"/>
              <a:t> </a:t>
            </a:r>
            <a:r>
              <a:rPr lang="en-US" dirty="0" err="1"/>
              <a:t>bileşenidir</a:t>
            </a:r>
            <a:r>
              <a:rPr lang="en-US" dirty="0"/>
              <a:t>.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42FF2E71-9FDD-A16A-21AB-DF30B6732658}"/>
              </a:ext>
            </a:extLst>
          </p:cNvPr>
          <p:cNvSpPr txBox="1"/>
          <p:nvPr/>
        </p:nvSpPr>
        <p:spPr>
          <a:xfrm>
            <a:off x="8223504" y="2587417"/>
            <a:ext cx="38922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Parameter Access</a:t>
            </a:r>
            <a:r>
              <a:rPr lang="en-US" dirty="0"/>
              <a:t>, AUTOSAR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bileşenlerinin</a:t>
            </a:r>
            <a:r>
              <a:rPr lang="en-US" dirty="0"/>
              <a:t> (SWC) </a:t>
            </a:r>
            <a:r>
              <a:rPr lang="en-US" dirty="0" err="1"/>
              <a:t>sabit</a:t>
            </a:r>
            <a:r>
              <a:rPr lang="en-US" dirty="0"/>
              <a:t>, </a:t>
            </a:r>
            <a:r>
              <a:rPr lang="en-US" dirty="0" err="1"/>
              <a:t>konfigüre</a:t>
            </a:r>
            <a:r>
              <a:rPr lang="en-US" dirty="0"/>
              <a:t> </a:t>
            </a:r>
            <a:r>
              <a:rPr lang="en-US" dirty="0" err="1"/>
              <a:t>edilebilir</a:t>
            </a:r>
            <a:r>
              <a:rPr lang="en-US" dirty="0"/>
              <a:t> </a:t>
            </a:r>
            <a:r>
              <a:rPr lang="en-US" dirty="0" err="1"/>
              <a:t>değerleri</a:t>
            </a:r>
            <a:r>
              <a:rPr lang="en-US" dirty="0"/>
              <a:t> </a:t>
            </a:r>
            <a:r>
              <a:rPr lang="en-US" b="1" dirty="0" err="1"/>
              <a:t>dıştan</a:t>
            </a:r>
            <a:r>
              <a:rPr lang="en-US" b="1" dirty="0"/>
              <a:t> </a:t>
            </a:r>
            <a:r>
              <a:rPr lang="en-US" b="1" dirty="0" err="1"/>
              <a:t>alınabilir</a:t>
            </a:r>
            <a:r>
              <a:rPr lang="en-US" b="1" dirty="0"/>
              <a:t> </a:t>
            </a:r>
            <a:r>
              <a:rPr lang="en-US" b="1" dirty="0" err="1"/>
              <a:t>şekilde</a:t>
            </a:r>
            <a:r>
              <a:rPr lang="en-US" dirty="0"/>
              <a:t> </a:t>
            </a:r>
            <a:r>
              <a:rPr lang="en-US" dirty="0" err="1"/>
              <a:t>tanımlayıp</a:t>
            </a:r>
            <a:r>
              <a:rPr lang="en-US" dirty="0"/>
              <a:t> </a:t>
            </a:r>
            <a:r>
              <a:rPr lang="en-US" dirty="0" err="1"/>
              <a:t>kullanabilmesini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E0E66C6-5B76-E177-D06B-9181B45FE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69701" y="4075136"/>
            <a:ext cx="279653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Parameter Access </a:t>
            </a:r>
            <a:r>
              <a:rPr lang="en-US" altLang="en-US" sz="1200" dirty="0" err="1">
                <a:highlight>
                  <a:srgbClr val="FFFF00"/>
                </a:highlight>
                <a:latin typeface="Arial" panose="020B0604020202020204" pitchFamily="34" charset="0"/>
              </a:rPr>
              <a:t>V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ideosu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gelecek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104061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A60B8-A10D-2A6D-BE33-9364F24F3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12400D4-D380-6143-D022-41886418EC91}"/>
              </a:ext>
            </a:extLst>
          </p:cNvPr>
          <p:cNvSpPr txBox="1"/>
          <p:nvPr/>
        </p:nvSpPr>
        <p:spPr>
          <a:xfrm>
            <a:off x="376112" y="230228"/>
            <a:ext cx="982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🚗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Runnable Properties – Runnable </a:t>
            </a:r>
            <a:r>
              <a:rPr lang="en-US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Özellikleri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2E7AF0F-1781-6C56-3396-D0C5650F2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21506" name="Picture 2" descr="10. AUTOSAR RTE &amp; Internal Behavior">
            <a:extLst>
              <a:ext uri="{FF2B5EF4-FFF2-40B4-BE49-F238E27FC236}">
                <a16:creationId xmlns:a16="http://schemas.microsoft.com/office/drawing/2014/main" id="{32DEB5E3-595E-043E-EED5-85EA71EB2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069" y="1454434"/>
            <a:ext cx="4266819" cy="380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279B6723-115B-F847-13AA-B6B7543FA3ED}"/>
              </a:ext>
            </a:extLst>
          </p:cNvPr>
          <p:cNvSpPr txBox="1"/>
          <p:nvPr/>
        </p:nvSpPr>
        <p:spPr>
          <a:xfrm>
            <a:off x="376112" y="876559"/>
            <a:ext cx="90147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Runnable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komponent</a:t>
            </a:r>
            <a:r>
              <a:rPr lang="en-US" dirty="0"/>
              <a:t>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dirty="0" err="1"/>
              <a:t>çalışan</a:t>
            </a:r>
            <a:r>
              <a:rPr lang="en-US" dirty="0"/>
              <a:t> </a:t>
            </a:r>
            <a:r>
              <a:rPr lang="en-US" b="1" dirty="0" err="1"/>
              <a:t>fonksiyonel</a:t>
            </a:r>
            <a:r>
              <a:rPr lang="en-US" b="1" dirty="0"/>
              <a:t> </a:t>
            </a:r>
            <a:r>
              <a:rPr lang="en-US" b="1" dirty="0" err="1"/>
              <a:t>birimdir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Yani "ne zaman,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hangi </a:t>
            </a:r>
            <a:r>
              <a:rPr lang="en-US" dirty="0" err="1"/>
              <a:t>şartla</a:t>
            </a:r>
            <a:r>
              <a:rPr lang="en-US" dirty="0"/>
              <a:t>" </a:t>
            </a:r>
            <a:r>
              <a:rPr lang="en-US" dirty="0" err="1"/>
              <a:t>çalışacağını</a:t>
            </a:r>
            <a:r>
              <a:rPr lang="en-US" dirty="0"/>
              <a:t> </a:t>
            </a:r>
            <a:r>
              <a:rPr lang="en-US" dirty="0" err="1"/>
              <a:t>belirleyebileceğiniz</a:t>
            </a:r>
            <a:r>
              <a:rPr lang="en-US" dirty="0"/>
              <a:t> </a:t>
            </a:r>
            <a:r>
              <a:rPr lang="en-US" dirty="0" err="1"/>
              <a:t>fonksiyonlardır</a:t>
            </a:r>
            <a:r>
              <a:rPr lang="en-US" dirty="0"/>
              <a:t>.</a:t>
            </a:r>
          </a:p>
        </p:txBody>
      </p:sp>
      <p:graphicFrame>
        <p:nvGraphicFramePr>
          <p:cNvPr id="6" name="Tablo 5">
            <a:extLst>
              <a:ext uri="{FF2B5EF4-FFF2-40B4-BE49-F238E27FC236}">
                <a16:creationId xmlns:a16="http://schemas.microsoft.com/office/drawing/2014/main" id="{7A1D2A0E-B66D-2E90-11F3-1290A9C9FC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38875"/>
              </p:ext>
            </p:extLst>
          </p:nvPr>
        </p:nvGraphicFramePr>
        <p:xfrm>
          <a:off x="447675" y="1668753"/>
          <a:ext cx="7591425" cy="4608220"/>
        </p:xfrm>
        <a:graphic>
          <a:graphicData uri="http://schemas.openxmlformats.org/drawingml/2006/table">
            <a:tbl>
              <a:tblPr/>
              <a:tblGrid>
                <a:gridCol w="3767847">
                  <a:extLst>
                    <a:ext uri="{9D8B030D-6E8A-4147-A177-3AD203B41FA5}">
                      <a16:colId xmlns:a16="http://schemas.microsoft.com/office/drawing/2014/main" val="307451139"/>
                    </a:ext>
                  </a:extLst>
                </a:gridCol>
                <a:gridCol w="3823578">
                  <a:extLst>
                    <a:ext uri="{9D8B030D-6E8A-4147-A177-3AD203B41FA5}">
                      <a16:colId xmlns:a16="http://schemas.microsoft.com/office/drawing/2014/main" val="4128058122"/>
                    </a:ext>
                  </a:extLst>
                </a:gridCol>
              </a:tblGrid>
              <a:tr h="460822">
                <a:tc>
                  <a:txBody>
                    <a:bodyPr/>
                    <a:lstStyle/>
                    <a:p>
                      <a:r>
                        <a:rPr lang="en-US" sz="2200" b="1" u="sng" dirty="0" err="1"/>
                        <a:t>Özellik</a:t>
                      </a:r>
                      <a:endParaRPr lang="en-US" sz="2200" b="1" u="sng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u="sng" dirty="0" err="1"/>
                        <a:t>Açıklama</a:t>
                      </a:r>
                      <a:endParaRPr lang="en-US" sz="2200" b="1" u="sng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03446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/>
                        <a:t>Name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Runnable’ın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adı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ruUpdate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ruInit</a:t>
                      </a:r>
                      <a:r>
                        <a:rPr lang="en-US" dirty="0"/>
                        <a:t>, vb.)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7433808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/>
                        <a:t>Symbol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 kodundaki fonksiyon ismiyle eşleşir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2599866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 dirty="0" err="1"/>
                        <a:t>ExecutionTime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Maksimum çalışma süresi (ms veya µs cinsinden)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586138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 dirty="0" err="1"/>
                        <a:t>CanBeInvokedConcurrently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Aynı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anda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birden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fazla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çağrılabilir</a:t>
                      </a:r>
                      <a:r>
                        <a:rPr lang="en-US" dirty="0"/>
                        <a:t> mi?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7695485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/>
                        <a:t>DataAccess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Hangi portlara, sinyallere, parametrelere erişiyor?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6649599"/>
                  </a:ext>
                </a:extLst>
              </a:tr>
              <a:tr h="691233">
                <a:tc>
                  <a:txBody>
                    <a:bodyPr/>
                    <a:lstStyle/>
                    <a:p>
                      <a:r>
                        <a:rPr lang="en-US" b="1"/>
                        <a:t>Events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Hangi </a:t>
                      </a:r>
                      <a:r>
                        <a:rPr lang="en-US" dirty="0" err="1"/>
                        <a:t>durumda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tetiklenir</a:t>
                      </a:r>
                      <a:r>
                        <a:rPr lang="en-US" dirty="0"/>
                        <a:t> (timer, signal, mode switch, vb.)?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9458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896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03363-0DFD-259E-0CCC-5BB80B949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B12C578-1510-DB46-14BF-8EF6A5F51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863561C-D161-905F-1491-879C581AA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22239"/>
            <a:ext cx="5857876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⚙️ Start Internal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 Internal = true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runnable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component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başlatıldığında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otomatik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olarak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çalıştırılır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Yani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ilk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ayağa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kalkarken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RTE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runnable’ı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otomatik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olarak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çağırır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📌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Genelde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ruInitialisation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fonksiyonları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bu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şekilde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ayarlanır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500" dirty="0">
              <a:latin typeface="Arial" panose="020B0604020202020204" pitchFamily="34" charset="0"/>
            </a:endParaRPr>
          </a:p>
          <a:p>
            <a:pPr>
              <a:buNone/>
            </a:pPr>
            <a:r>
              <a:rPr lang="en-US" sz="2200" b="1" dirty="0"/>
              <a:t>🔁 Concurrent (Can Be Invoked Concurrently)</a:t>
            </a:r>
          </a:p>
          <a:p>
            <a:pPr>
              <a:buNone/>
            </a:pPr>
            <a:r>
              <a:rPr lang="en-US" sz="1600" b="1" dirty="0"/>
              <a:t>Concurrent = true </a:t>
            </a:r>
            <a:r>
              <a:rPr lang="en-US" sz="1600" dirty="0" err="1"/>
              <a:t>ise</a:t>
            </a:r>
            <a:r>
              <a:rPr lang="en-US" sz="1600" dirty="0"/>
              <a:t> </a:t>
            </a:r>
            <a:r>
              <a:rPr lang="en-US" sz="1600" dirty="0" err="1"/>
              <a:t>aynı</a:t>
            </a:r>
            <a:r>
              <a:rPr lang="en-US" sz="1600" dirty="0"/>
              <a:t> runnable, </a:t>
            </a:r>
            <a:r>
              <a:rPr lang="en-US" sz="1600" dirty="0" err="1"/>
              <a:t>birden</a:t>
            </a:r>
            <a:r>
              <a:rPr lang="en-US" sz="1600" dirty="0"/>
              <a:t> </a:t>
            </a:r>
            <a:r>
              <a:rPr lang="en-US" sz="1600" dirty="0" err="1"/>
              <a:t>fazla</a:t>
            </a:r>
            <a:r>
              <a:rPr lang="en-US" sz="1600" dirty="0"/>
              <a:t> </a:t>
            </a:r>
            <a:r>
              <a:rPr lang="en-US" sz="1600" dirty="0" err="1"/>
              <a:t>task’ta</a:t>
            </a:r>
            <a:r>
              <a:rPr lang="en-US" sz="1600" dirty="0"/>
              <a:t> </a:t>
            </a:r>
            <a:r>
              <a:rPr lang="en-US" sz="1600" dirty="0" err="1"/>
              <a:t>veya</a:t>
            </a:r>
            <a:r>
              <a:rPr lang="en-US" sz="1600" dirty="0"/>
              <a:t> </a:t>
            </a:r>
            <a:r>
              <a:rPr lang="en-US" sz="1600" dirty="0" err="1"/>
              <a:t>thread’de</a:t>
            </a:r>
            <a:r>
              <a:rPr lang="en-US" sz="1600" dirty="0"/>
              <a:t> </a:t>
            </a:r>
            <a:r>
              <a:rPr lang="en-US" sz="1600" dirty="0" err="1"/>
              <a:t>eş</a:t>
            </a:r>
            <a:r>
              <a:rPr lang="en-US" sz="1600" dirty="0"/>
              <a:t> </a:t>
            </a:r>
            <a:r>
              <a:rPr lang="en-US" sz="1600" dirty="0" err="1"/>
              <a:t>zamanlı</a:t>
            </a:r>
            <a:r>
              <a:rPr lang="en-US" sz="1600" dirty="0"/>
              <a:t> </a:t>
            </a:r>
            <a:r>
              <a:rPr lang="en-US" sz="1600" dirty="0" err="1"/>
              <a:t>olarak</a:t>
            </a:r>
            <a:r>
              <a:rPr lang="en-US" sz="1600" dirty="0"/>
              <a:t> </a:t>
            </a:r>
            <a:r>
              <a:rPr lang="en-US" sz="1600" dirty="0" err="1"/>
              <a:t>çalışabilir</a:t>
            </a:r>
            <a:r>
              <a:rPr lang="en-US" sz="1600" dirty="0"/>
              <a:t>.</a:t>
            </a:r>
          </a:p>
          <a:p>
            <a:pPr>
              <a:buNone/>
            </a:pPr>
            <a:r>
              <a:rPr lang="en-US" sz="1600" dirty="0"/>
              <a:t>Bu </a:t>
            </a:r>
            <a:r>
              <a:rPr lang="en-US" sz="1600" dirty="0" err="1"/>
              <a:t>özellik</a:t>
            </a:r>
            <a:r>
              <a:rPr lang="en-US" sz="1600" dirty="0"/>
              <a:t>:</a:t>
            </a:r>
          </a:p>
          <a:p>
            <a:pPr>
              <a:buNone/>
            </a:pPr>
            <a:r>
              <a:rPr lang="en-US" sz="1600" dirty="0"/>
              <a:t>Multi-core </a:t>
            </a:r>
            <a:r>
              <a:rPr lang="en-US" sz="1600" dirty="0" err="1"/>
              <a:t>CPU’larda</a:t>
            </a:r>
            <a:r>
              <a:rPr lang="en-US" sz="1600" dirty="0"/>
              <a:t> </a:t>
            </a:r>
            <a:r>
              <a:rPr lang="en-US" sz="1600" dirty="0" err="1"/>
              <a:t>kullanılır</a:t>
            </a:r>
            <a:endParaRPr lang="en-US" sz="1600" dirty="0"/>
          </a:p>
          <a:p>
            <a:pPr>
              <a:buNone/>
            </a:pPr>
            <a:r>
              <a:rPr lang="en-US" sz="1600" dirty="0"/>
              <a:t>Interrupt driven </a:t>
            </a:r>
            <a:r>
              <a:rPr lang="en-US" sz="1600" dirty="0" err="1"/>
              <a:t>işlemlerde</a:t>
            </a:r>
            <a:r>
              <a:rPr lang="en-US" sz="1600" dirty="0"/>
              <a:t> </a:t>
            </a:r>
            <a:r>
              <a:rPr lang="en-US" sz="1600" dirty="0" err="1"/>
              <a:t>dikkat</a:t>
            </a:r>
            <a:r>
              <a:rPr lang="en-US" sz="1600" dirty="0"/>
              <a:t> </a:t>
            </a:r>
            <a:r>
              <a:rPr lang="en-US" sz="1600" dirty="0" err="1"/>
              <a:t>gerektirir</a:t>
            </a:r>
            <a:endParaRPr lang="en-US" sz="1600" dirty="0"/>
          </a:p>
          <a:p>
            <a:pPr>
              <a:buNone/>
            </a:pPr>
            <a:r>
              <a:rPr lang="en-US" sz="1600" dirty="0"/>
              <a:t>Global </a:t>
            </a:r>
            <a:r>
              <a:rPr lang="en-US" sz="1600" dirty="0" err="1"/>
              <a:t>değişken</a:t>
            </a:r>
            <a:r>
              <a:rPr lang="en-US" sz="1600" dirty="0"/>
              <a:t> </a:t>
            </a:r>
            <a:r>
              <a:rPr lang="en-US" sz="1600" dirty="0" err="1"/>
              <a:t>varsa</a:t>
            </a:r>
            <a:r>
              <a:rPr lang="en-US" sz="1600" dirty="0"/>
              <a:t>, exclusive area </a:t>
            </a:r>
            <a:r>
              <a:rPr lang="en-US" sz="1600" dirty="0" err="1"/>
              <a:t>ile</a:t>
            </a:r>
            <a:r>
              <a:rPr lang="en-US" sz="1600" dirty="0"/>
              <a:t> </a:t>
            </a:r>
            <a:r>
              <a:rPr lang="en-US" sz="1600" dirty="0" err="1"/>
              <a:t>korunmalıdır</a:t>
            </a:r>
            <a:endParaRPr lang="en-US" sz="1600" dirty="0"/>
          </a:p>
          <a:p>
            <a:pPr>
              <a:buNone/>
            </a:pPr>
            <a:r>
              <a:rPr lang="en-US" sz="1600" dirty="0"/>
              <a:t>❗ </a:t>
            </a:r>
            <a:r>
              <a:rPr lang="en-US" sz="1600" dirty="0" err="1"/>
              <a:t>Uyarı</a:t>
            </a:r>
            <a:r>
              <a:rPr lang="en-US" sz="1600" dirty="0"/>
              <a:t>:</a:t>
            </a:r>
          </a:p>
          <a:p>
            <a:r>
              <a:rPr lang="en-US" sz="1600" dirty="0" err="1"/>
              <a:t>Genellikle</a:t>
            </a:r>
            <a:r>
              <a:rPr lang="en-US" sz="1600" dirty="0"/>
              <a:t> </a:t>
            </a:r>
            <a:r>
              <a:rPr lang="en-US" sz="1600" dirty="0" err="1"/>
              <a:t>ruUpdate</a:t>
            </a:r>
            <a:r>
              <a:rPr lang="en-US" sz="1600" dirty="0"/>
              <a:t>() </a:t>
            </a:r>
            <a:r>
              <a:rPr lang="en-US" sz="1600" dirty="0" err="1"/>
              <a:t>gibi</a:t>
            </a:r>
            <a:r>
              <a:rPr lang="en-US" sz="1600" dirty="0"/>
              <a:t> </a:t>
            </a:r>
            <a:r>
              <a:rPr lang="en-US" sz="1600" dirty="0" err="1"/>
              <a:t>veri</a:t>
            </a:r>
            <a:r>
              <a:rPr lang="en-US" sz="1600" dirty="0"/>
              <a:t> </a:t>
            </a:r>
            <a:r>
              <a:rPr lang="en-US" sz="1600" dirty="0" err="1"/>
              <a:t>işleyen</a:t>
            </a:r>
            <a:r>
              <a:rPr lang="en-US" sz="1600" dirty="0"/>
              <a:t> </a:t>
            </a:r>
            <a:r>
              <a:rPr lang="en-US" sz="1600" dirty="0" err="1"/>
              <a:t>fonksiyonlar</a:t>
            </a:r>
            <a:r>
              <a:rPr lang="en-US" sz="1600" dirty="0"/>
              <a:t> concurrent = false </a:t>
            </a:r>
            <a:r>
              <a:rPr lang="en-US" sz="1600" dirty="0" err="1"/>
              <a:t>yapılır</a:t>
            </a:r>
            <a:r>
              <a:rPr lang="en-US" sz="1600" dirty="0"/>
              <a:t>. </a:t>
            </a:r>
            <a:r>
              <a:rPr lang="en-US" sz="1600" dirty="0" err="1"/>
              <a:t>Çünkü</a:t>
            </a:r>
            <a:r>
              <a:rPr lang="en-US" sz="1600" dirty="0"/>
              <a:t> </a:t>
            </a:r>
            <a:r>
              <a:rPr lang="en-US" sz="1600" dirty="0" err="1"/>
              <a:t>aynı</a:t>
            </a:r>
            <a:r>
              <a:rPr lang="en-US" sz="1600" dirty="0"/>
              <a:t> </a:t>
            </a:r>
            <a:r>
              <a:rPr lang="en-US" sz="1600" dirty="0" err="1"/>
              <a:t>veriye</a:t>
            </a:r>
            <a:r>
              <a:rPr lang="en-US" sz="1600" dirty="0"/>
              <a:t> </a:t>
            </a:r>
            <a:r>
              <a:rPr lang="en-US" sz="1600" dirty="0" err="1"/>
              <a:t>iki</a:t>
            </a:r>
            <a:r>
              <a:rPr lang="en-US" sz="1600" dirty="0"/>
              <a:t> </a:t>
            </a:r>
            <a:r>
              <a:rPr lang="en-US" sz="1600" dirty="0" err="1"/>
              <a:t>farklı</a:t>
            </a:r>
            <a:r>
              <a:rPr lang="en-US" sz="1600" dirty="0"/>
              <a:t> thread </a:t>
            </a:r>
            <a:r>
              <a:rPr lang="en-US" sz="1600" dirty="0" err="1"/>
              <a:t>erişirse</a:t>
            </a:r>
            <a:r>
              <a:rPr lang="en-US" sz="1600" dirty="0"/>
              <a:t> </a:t>
            </a:r>
            <a:r>
              <a:rPr lang="en-US" sz="1600" dirty="0" err="1"/>
              <a:t>yarış</a:t>
            </a:r>
            <a:r>
              <a:rPr lang="en-US" sz="1600" dirty="0"/>
              <a:t> </a:t>
            </a:r>
            <a:r>
              <a:rPr lang="en-US" sz="1600" dirty="0" err="1"/>
              <a:t>durumu</a:t>
            </a:r>
            <a:r>
              <a:rPr lang="en-US" sz="1600" dirty="0"/>
              <a:t> (race condition) </a:t>
            </a:r>
            <a:r>
              <a:rPr lang="en-US" sz="1600" dirty="0" err="1"/>
              <a:t>oluşabilir</a:t>
            </a:r>
            <a:r>
              <a:rPr lang="en-US" sz="1600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None/>
            </a:pPr>
            <a:r>
              <a:rPr lang="en-US" sz="2200" b="1" dirty="0"/>
              <a:t>⏱ 4. Events (Trigger </a:t>
            </a:r>
            <a:r>
              <a:rPr lang="en-US" sz="2200" b="1" dirty="0" err="1"/>
              <a:t>Mekanizması</a:t>
            </a:r>
            <a:r>
              <a:rPr lang="en-US" sz="2200" b="1" dirty="0"/>
              <a:t>)</a:t>
            </a:r>
          </a:p>
          <a:p>
            <a:r>
              <a:rPr lang="en-US" sz="1600" dirty="0" err="1"/>
              <a:t>Runnable’lar</a:t>
            </a:r>
            <a:r>
              <a:rPr lang="en-US" sz="1600" dirty="0"/>
              <a:t> </a:t>
            </a:r>
            <a:r>
              <a:rPr lang="en-US" sz="1600" dirty="0" err="1"/>
              <a:t>ya</a:t>
            </a:r>
            <a:r>
              <a:rPr lang="en-US" sz="1600" dirty="0"/>
              <a:t> </a:t>
            </a:r>
            <a:r>
              <a:rPr lang="en-US" sz="1600" dirty="0" err="1"/>
              <a:t>zamanlayıcıyla</a:t>
            </a:r>
            <a:r>
              <a:rPr lang="en-US" sz="1600" dirty="0"/>
              <a:t> (Timing Event) </a:t>
            </a:r>
            <a:r>
              <a:rPr lang="en-US" sz="1600" dirty="0" err="1"/>
              <a:t>ya</a:t>
            </a:r>
            <a:r>
              <a:rPr lang="en-US" sz="1600" dirty="0"/>
              <a:t> da </a:t>
            </a:r>
            <a:r>
              <a:rPr lang="en-US" sz="1600" dirty="0" err="1"/>
              <a:t>veri</a:t>
            </a:r>
            <a:r>
              <a:rPr lang="en-US" sz="1600" dirty="0"/>
              <a:t>/</a:t>
            </a:r>
            <a:r>
              <a:rPr lang="en-US" sz="1600" dirty="0" err="1"/>
              <a:t>sinyal</a:t>
            </a:r>
            <a:r>
              <a:rPr lang="en-US" sz="1600" dirty="0"/>
              <a:t> </a:t>
            </a:r>
            <a:r>
              <a:rPr lang="en-US" sz="1600" dirty="0" err="1"/>
              <a:t>geldiğinde</a:t>
            </a:r>
            <a:r>
              <a:rPr lang="en-US" sz="1600" dirty="0"/>
              <a:t> (</a:t>
            </a:r>
            <a:r>
              <a:rPr lang="en-US" sz="1600" dirty="0" err="1"/>
              <a:t>DataReceived</a:t>
            </a:r>
            <a:r>
              <a:rPr lang="en-US" sz="1600" dirty="0"/>
              <a:t> Event) </a:t>
            </a:r>
            <a:r>
              <a:rPr lang="en-US" sz="1600" dirty="0" err="1"/>
              <a:t>ya</a:t>
            </a:r>
            <a:r>
              <a:rPr lang="en-US" sz="1600" dirty="0"/>
              <a:t> da mod </a:t>
            </a:r>
            <a:r>
              <a:rPr lang="en-US" sz="1600" dirty="0" err="1"/>
              <a:t>değiştiğinde</a:t>
            </a:r>
            <a:r>
              <a:rPr lang="en-US" sz="1600" dirty="0"/>
              <a:t> (</a:t>
            </a:r>
            <a:r>
              <a:rPr lang="en-US" sz="1600" dirty="0" err="1"/>
              <a:t>ModeSwitch</a:t>
            </a:r>
            <a:r>
              <a:rPr lang="en-US" sz="1600" dirty="0"/>
              <a:t> Event) </a:t>
            </a:r>
            <a:r>
              <a:rPr lang="en-US" sz="1600" dirty="0" err="1"/>
              <a:t>tetiklenir</a:t>
            </a:r>
            <a:r>
              <a:rPr lang="en-US" sz="1600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6E722954-360A-28D6-8877-0FAB13BA7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128" y="532695"/>
            <a:ext cx="5124450" cy="2923906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5289FCFA-4F62-AC23-E3DF-6BB289CCA8D8}"/>
              </a:ext>
            </a:extLst>
          </p:cNvPr>
          <p:cNvSpPr txBox="1"/>
          <p:nvPr/>
        </p:nvSpPr>
        <p:spPr>
          <a:xfrm>
            <a:off x="6548565" y="294548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Runnable, </a:t>
            </a:r>
            <a:r>
              <a:rPr lang="en-US" sz="1000" dirty="0" err="1"/>
              <a:t>bir</a:t>
            </a:r>
            <a:r>
              <a:rPr lang="en-US" sz="1000" dirty="0"/>
              <a:t> </a:t>
            </a:r>
            <a:r>
              <a:rPr lang="en-US" sz="1000" dirty="0" err="1"/>
              <a:t>SWC’nin</a:t>
            </a:r>
            <a:r>
              <a:rPr lang="en-US" sz="1000" dirty="0"/>
              <a:t> </a:t>
            </a:r>
            <a:r>
              <a:rPr lang="en-US" sz="1000" dirty="0" err="1"/>
              <a:t>içinde</a:t>
            </a:r>
            <a:r>
              <a:rPr lang="en-US" sz="1000" dirty="0"/>
              <a:t> </a:t>
            </a:r>
            <a:r>
              <a:rPr lang="en-US" sz="1000" dirty="0" err="1"/>
              <a:t>bulunan</a:t>
            </a:r>
            <a:r>
              <a:rPr lang="en-US" sz="1000" dirty="0"/>
              <a:t> </a:t>
            </a:r>
            <a:r>
              <a:rPr lang="en-US" sz="1000" dirty="0" err="1"/>
              <a:t>ve</a:t>
            </a:r>
            <a:r>
              <a:rPr lang="en-US" sz="1000" dirty="0"/>
              <a:t> </a:t>
            </a:r>
            <a:r>
              <a:rPr lang="en-US" sz="1000" dirty="0" err="1"/>
              <a:t>belirli</a:t>
            </a:r>
            <a:r>
              <a:rPr lang="en-US" sz="1000" dirty="0"/>
              <a:t> </a:t>
            </a:r>
            <a:r>
              <a:rPr lang="en-US" sz="1000" dirty="0" err="1"/>
              <a:t>bir</a:t>
            </a:r>
            <a:r>
              <a:rPr lang="en-US" sz="1000" dirty="0"/>
              <a:t> </a:t>
            </a:r>
            <a:r>
              <a:rPr lang="en-US" sz="1000" dirty="0" err="1"/>
              <a:t>olayla</a:t>
            </a:r>
            <a:r>
              <a:rPr lang="en-US" sz="1000" dirty="0"/>
              <a:t> (event) </a:t>
            </a:r>
            <a:r>
              <a:rPr lang="en-US" sz="1000" dirty="0" err="1"/>
              <a:t>tetiklenen</a:t>
            </a:r>
            <a:r>
              <a:rPr lang="en-US" sz="1000" dirty="0"/>
              <a:t> C </a:t>
            </a:r>
            <a:r>
              <a:rPr lang="en-US" sz="1000" dirty="0" err="1"/>
              <a:t>fonksiyonudur</a:t>
            </a:r>
            <a:r>
              <a:rPr lang="en-US" sz="1000" dirty="0"/>
              <a:t>.</a:t>
            </a:r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17E62E9C-044F-7B55-5632-32C98B6C408E}"/>
              </a:ext>
            </a:extLst>
          </p:cNvPr>
          <p:cNvSpPr txBox="1"/>
          <p:nvPr/>
        </p:nvSpPr>
        <p:spPr>
          <a:xfrm>
            <a:off x="6620128" y="3563346"/>
            <a:ext cx="5124449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/>
              <a:t>Runnable Entity, </a:t>
            </a:r>
            <a:r>
              <a:rPr lang="en-US" sz="1400" dirty="0" err="1"/>
              <a:t>bir</a:t>
            </a:r>
            <a:r>
              <a:rPr lang="en-US" sz="1400" dirty="0"/>
              <a:t> AUTOSAR </a:t>
            </a:r>
            <a:r>
              <a:rPr lang="en-US" sz="1400" dirty="0" err="1"/>
              <a:t>bileşeni</a:t>
            </a:r>
            <a:r>
              <a:rPr lang="en-US" sz="1400" dirty="0"/>
              <a:t> </a:t>
            </a:r>
            <a:r>
              <a:rPr lang="en-US" sz="1400" dirty="0" err="1"/>
              <a:t>içinde</a:t>
            </a:r>
            <a:r>
              <a:rPr lang="en-US" sz="1400" dirty="0"/>
              <a:t> </a:t>
            </a:r>
            <a:r>
              <a:rPr lang="en-US" sz="1400" dirty="0" err="1"/>
              <a:t>çalışan</a:t>
            </a:r>
            <a:r>
              <a:rPr lang="en-US" sz="1400" dirty="0"/>
              <a:t>, </a:t>
            </a:r>
            <a:r>
              <a:rPr lang="en-US" sz="1400" dirty="0" err="1"/>
              <a:t>olaylarla</a:t>
            </a:r>
            <a:r>
              <a:rPr lang="en-US" sz="1400" dirty="0"/>
              <a:t> </a:t>
            </a:r>
            <a:r>
              <a:rPr lang="en-US" sz="1400" dirty="0" err="1"/>
              <a:t>tetiklenen</a:t>
            </a:r>
            <a:r>
              <a:rPr lang="en-US" sz="1400" dirty="0"/>
              <a:t>, </a:t>
            </a:r>
            <a:r>
              <a:rPr lang="en-US" sz="1400" dirty="0" err="1"/>
              <a:t>belirli</a:t>
            </a:r>
            <a:r>
              <a:rPr lang="en-US" sz="1400" dirty="0"/>
              <a:t> </a:t>
            </a:r>
            <a:r>
              <a:rPr lang="en-US" sz="1400" dirty="0" err="1"/>
              <a:t>davranışları</a:t>
            </a:r>
            <a:r>
              <a:rPr lang="en-US" sz="1400" dirty="0"/>
              <a:t> </a:t>
            </a:r>
            <a:r>
              <a:rPr lang="en-US" sz="1400" dirty="0" err="1"/>
              <a:t>tanımlayan</a:t>
            </a:r>
            <a:r>
              <a:rPr lang="en-US" sz="1400" dirty="0"/>
              <a:t> </a:t>
            </a:r>
            <a:r>
              <a:rPr lang="en-US" sz="1400" dirty="0" err="1"/>
              <a:t>ve</a:t>
            </a:r>
            <a:r>
              <a:rPr lang="en-US" sz="1400" dirty="0"/>
              <a:t> C </a:t>
            </a:r>
            <a:r>
              <a:rPr lang="en-US" sz="1400" dirty="0" err="1"/>
              <a:t>fonksiyonu</a:t>
            </a:r>
            <a:r>
              <a:rPr lang="en-US" sz="1400" dirty="0"/>
              <a:t> </a:t>
            </a:r>
            <a:r>
              <a:rPr lang="en-US" sz="1400" dirty="0" err="1"/>
              <a:t>ile</a:t>
            </a:r>
            <a:r>
              <a:rPr lang="en-US" sz="1400" dirty="0"/>
              <a:t> </a:t>
            </a:r>
            <a:r>
              <a:rPr lang="en-US" sz="1400" dirty="0" err="1"/>
              <a:t>temsil</a:t>
            </a:r>
            <a:r>
              <a:rPr lang="en-US" sz="1400" dirty="0"/>
              <a:t> </a:t>
            </a:r>
            <a:r>
              <a:rPr lang="en-US" sz="1400" dirty="0" err="1"/>
              <a:t>edilen</a:t>
            </a:r>
            <a:r>
              <a:rPr lang="en-US" sz="1400" dirty="0"/>
              <a:t> </a:t>
            </a:r>
            <a:r>
              <a:rPr lang="en-US" sz="1400" dirty="0" err="1"/>
              <a:t>yürütülebilir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küçük</a:t>
            </a:r>
            <a:r>
              <a:rPr lang="en-US" sz="1400" dirty="0"/>
              <a:t> </a:t>
            </a:r>
            <a:r>
              <a:rPr lang="en-US" sz="1400" dirty="0" err="1"/>
              <a:t>birimdir</a:t>
            </a:r>
            <a:r>
              <a:rPr lang="en-US" sz="1400" dirty="0"/>
              <a:t>.</a:t>
            </a:r>
          </a:p>
          <a:p>
            <a:pPr>
              <a:buNone/>
            </a:pPr>
            <a:r>
              <a:rPr lang="en-US" sz="1400" dirty="0" err="1"/>
              <a:t>Event'ler</a:t>
            </a:r>
            <a:r>
              <a:rPr lang="en-US" sz="1400" dirty="0"/>
              <a:t> </a:t>
            </a:r>
            <a:r>
              <a:rPr lang="en-US" sz="1400" dirty="0" err="1"/>
              <a:t>ile</a:t>
            </a:r>
            <a:r>
              <a:rPr lang="en-US" sz="1400" dirty="0"/>
              <a:t> </a:t>
            </a:r>
            <a:r>
              <a:rPr lang="en-US" sz="1400" dirty="0" err="1"/>
              <a:t>tetiklenir</a:t>
            </a:r>
            <a:endParaRPr lang="en-US" sz="1400" dirty="0"/>
          </a:p>
          <a:p>
            <a:pPr>
              <a:buNone/>
            </a:pPr>
            <a:r>
              <a:rPr lang="en-US" sz="1400" dirty="0"/>
              <a:t>Tek </a:t>
            </a:r>
            <a:r>
              <a:rPr lang="en-US" sz="1400" dirty="0" err="1"/>
              <a:t>başına</a:t>
            </a:r>
            <a:r>
              <a:rPr lang="en-US" sz="1400" dirty="0"/>
              <a:t> </a:t>
            </a:r>
            <a:r>
              <a:rPr lang="en-US" sz="1400" dirty="0" err="1"/>
              <a:t>bir</a:t>
            </a:r>
            <a:r>
              <a:rPr lang="en-US" sz="1400" dirty="0"/>
              <a:t> thread </a:t>
            </a:r>
            <a:r>
              <a:rPr lang="en-US" sz="1400" dirty="0" err="1"/>
              <a:t>gibi</a:t>
            </a:r>
            <a:r>
              <a:rPr lang="en-US" sz="1400" dirty="0"/>
              <a:t> </a:t>
            </a:r>
            <a:r>
              <a:rPr lang="en-US" sz="1400" dirty="0" err="1"/>
              <a:t>davranabilir</a:t>
            </a:r>
            <a:endParaRPr lang="en-US" sz="1400" dirty="0"/>
          </a:p>
          <a:p>
            <a:r>
              <a:rPr lang="en-US" sz="1400" dirty="0" err="1"/>
              <a:t>İçerik</a:t>
            </a:r>
            <a:r>
              <a:rPr lang="en-US" sz="1400" dirty="0"/>
              <a:t> </a:t>
            </a:r>
            <a:r>
              <a:rPr lang="en-US" sz="1400" dirty="0" err="1"/>
              <a:t>ve</a:t>
            </a:r>
            <a:r>
              <a:rPr lang="en-US" sz="1400" dirty="0"/>
              <a:t> </a:t>
            </a:r>
            <a:r>
              <a:rPr lang="en-US" sz="1400" dirty="0" err="1"/>
              <a:t>işleyişine</a:t>
            </a:r>
            <a:r>
              <a:rPr lang="en-US" sz="1400" dirty="0"/>
              <a:t> </a:t>
            </a:r>
            <a:r>
              <a:rPr lang="en-US" sz="1400" dirty="0" err="1"/>
              <a:t>göre</a:t>
            </a:r>
            <a:r>
              <a:rPr lang="en-US" sz="1400" dirty="0"/>
              <a:t> </a:t>
            </a:r>
            <a:r>
              <a:rPr lang="en-US" sz="1400" dirty="0" err="1"/>
              <a:t>kategorilere</a:t>
            </a:r>
            <a:r>
              <a:rPr lang="en-US" sz="1400" dirty="0"/>
              <a:t> </a:t>
            </a:r>
            <a:r>
              <a:rPr lang="en-US" sz="1400" dirty="0" err="1"/>
              <a:t>ayrılır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2751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47988-1690-5A74-6810-34D2152D8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F811490B-3F2A-6772-5C69-E4715B6ECC2F}"/>
              </a:ext>
            </a:extLst>
          </p:cNvPr>
          <p:cNvSpPr txBox="1"/>
          <p:nvPr/>
        </p:nvSpPr>
        <p:spPr>
          <a:xfrm>
            <a:off x="376112" y="230228"/>
            <a:ext cx="9581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Gömülü</a:t>
            </a:r>
            <a:r>
              <a:rPr lang="en-US" sz="3600" dirty="0"/>
              <a:t> </a:t>
            </a:r>
            <a:r>
              <a:rPr lang="en-US" sz="3600" dirty="0" err="1"/>
              <a:t>Yazılım</a:t>
            </a:r>
            <a:r>
              <a:rPr lang="en-US" sz="3600" dirty="0"/>
              <a:t> </a:t>
            </a:r>
            <a:r>
              <a:rPr lang="en-US" sz="3600" dirty="0" err="1"/>
              <a:t>ve</a:t>
            </a:r>
            <a:r>
              <a:rPr lang="en-US" sz="3600" dirty="0"/>
              <a:t> Growth Mindset </a:t>
            </a:r>
            <a:r>
              <a:rPr lang="en-US" sz="3600" dirty="0" err="1"/>
              <a:t>İlişkisi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4A36A466-4D26-9C37-7211-6FB9E8702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2BF64451-619C-F855-3A49-18478CF56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3474" y="294548"/>
            <a:ext cx="2742596" cy="4807804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8D0A2C46-595C-D743-4DB9-88F8712C6E4A}"/>
              </a:ext>
            </a:extLst>
          </p:cNvPr>
          <p:cNvSpPr txBox="1"/>
          <p:nvPr/>
        </p:nvSpPr>
        <p:spPr>
          <a:xfrm>
            <a:off x="376112" y="967478"/>
            <a:ext cx="697566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200" dirty="0" err="1"/>
              <a:t>Donanım</a:t>
            </a:r>
            <a:r>
              <a:rPr lang="en-US" sz="2200" dirty="0"/>
              <a:t> </a:t>
            </a:r>
            <a:r>
              <a:rPr lang="en-US" sz="2200" dirty="0" err="1"/>
              <a:t>ile</a:t>
            </a:r>
            <a:r>
              <a:rPr lang="en-US" sz="2200" dirty="0"/>
              <a:t> </a:t>
            </a:r>
            <a:r>
              <a:rPr lang="en-US" sz="2200" dirty="0" err="1"/>
              <a:t>Yazılım</a:t>
            </a:r>
            <a:r>
              <a:rPr lang="en-US" sz="2200" dirty="0"/>
              <a:t> </a:t>
            </a:r>
            <a:r>
              <a:rPr lang="en-US" sz="2200" dirty="0" err="1"/>
              <a:t>Arasındaki</a:t>
            </a:r>
            <a:r>
              <a:rPr lang="en-US" sz="2200" dirty="0"/>
              <a:t> </a:t>
            </a:r>
            <a:r>
              <a:rPr lang="en-US" sz="2200" dirty="0" err="1"/>
              <a:t>Sorunları</a:t>
            </a:r>
            <a:r>
              <a:rPr lang="en-US" sz="2200" dirty="0"/>
              <a:t> </a:t>
            </a:r>
            <a:r>
              <a:rPr lang="en-US" sz="2200" dirty="0" err="1"/>
              <a:t>Ayırabilme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/>
              <a:t>Yeni </a:t>
            </a:r>
            <a:r>
              <a:rPr lang="en-US" sz="2200" dirty="0" err="1"/>
              <a:t>Mikrodenetleyicilere</a:t>
            </a:r>
            <a:r>
              <a:rPr lang="en-US" sz="2200" dirty="0"/>
              <a:t> </a:t>
            </a:r>
            <a:r>
              <a:rPr lang="en-US" sz="2200" dirty="0" err="1"/>
              <a:t>Hızla</a:t>
            </a:r>
            <a:r>
              <a:rPr lang="en-US" sz="2200" dirty="0"/>
              <a:t> </a:t>
            </a:r>
            <a:r>
              <a:rPr lang="en-US" sz="2200" dirty="0" err="1"/>
              <a:t>Adapte</a:t>
            </a:r>
            <a:r>
              <a:rPr lang="en-US" sz="2200" dirty="0"/>
              <a:t> </a:t>
            </a:r>
            <a:r>
              <a:rPr lang="en-US" sz="2200" dirty="0" err="1"/>
              <a:t>Olmak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Gerçek</a:t>
            </a:r>
            <a:r>
              <a:rPr lang="en-US" sz="2200" dirty="0"/>
              <a:t> </a:t>
            </a:r>
            <a:r>
              <a:rPr lang="en-US" sz="2200" dirty="0" err="1"/>
              <a:t>Zamanlı</a:t>
            </a:r>
            <a:r>
              <a:rPr lang="en-US" sz="2200" dirty="0"/>
              <a:t> </a:t>
            </a:r>
            <a:r>
              <a:rPr lang="en-US" sz="2200" dirty="0" err="1"/>
              <a:t>Sistemlere</a:t>
            </a:r>
            <a:r>
              <a:rPr lang="en-US" sz="2200" dirty="0"/>
              <a:t> </a:t>
            </a:r>
            <a:r>
              <a:rPr lang="en-US" sz="2200" dirty="0" err="1"/>
              <a:t>Yaklaşım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Takım</a:t>
            </a:r>
            <a:r>
              <a:rPr lang="en-US" sz="2200" dirty="0"/>
              <a:t> </a:t>
            </a:r>
            <a:r>
              <a:rPr lang="en-US" sz="2200" dirty="0" err="1"/>
              <a:t>İçi</a:t>
            </a:r>
            <a:r>
              <a:rPr lang="en-US" sz="2200" dirty="0"/>
              <a:t> </a:t>
            </a:r>
            <a:r>
              <a:rPr lang="en-US" sz="2200" dirty="0" err="1"/>
              <a:t>İletişim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Eleştiriye</a:t>
            </a:r>
            <a:r>
              <a:rPr lang="en-US" sz="2200" dirty="0"/>
              <a:t> </a:t>
            </a:r>
            <a:r>
              <a:rPr lang="en-US" sz="2200" dirty="0" err="1"/>
              <a:t>Açıklık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Hatalardan</a:t>
            </a:r>
            <a:r>
              <a:rPr lang="en-US" sz="2200" dirty="0"/>
              <a:t> Ders </a:t>
            </a:r>
            <a:r>
              <a:rPr lang="en-US" sz="2200" dirty="0" err="1"/>
              <a:t>Çıkarabilme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Bilinmezlik</a:t>
            </a:r>
            <a:r>
              <a:rPr lang="en-US" sz="2200" dirty="0"/>
              <a:t> </a:t>
            </a:r>
            <a:r>
              <a:rPr lang="en-US" sz="2200" dirty="0" err="1"/>
              <a:t>Karşısında</a:t>
            </a:r>
            <a:r>
              <a:rPr lang="en-US" sz="2200" dirty="0"/>
              <a:t> Merak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Araştırma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/>
              <a:t>Geri </a:t>
            </a:r>
            <a:r>
              <a:rPr lang="en-US" sz="2200" dirty="0" err="1"/>
              <a:t>Bildirim</a:t>
            </a:r>
            <a:r>
              <a:rPr lang="en-US" sz="2200" dirty="0"/>
              <a:t> </a:t>
            </a:r>
            <a:r>
              <a:rPr lang="en-US" sz="2200" dirty="0" err="1"/>
              <a:t>Döngülerine</a:t>
            </a:r>
            <a:r>
              <a:rPr lang="en-US" sz="2200" dirty="0"/>
              <a:t> </a:t>
            </a:r>
            <a:r>
              <a:rPr lang="en-US" sz="2200" dirty="0" err="1"/>
              <a:t>Açıklık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/>
              <a:t>Yeni </a:t>
            </a:r>
            <a:r>
              <a:rPr lang="en-US" sz="2200" dirty="0" err="1"/>
              <a:t>Araç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Teknikleri</a:t>
            </a:r>
            <a:r>
              <a:rPr lang="en-US" sz="2200" dirty="0"/>
              <a:t> </a:t>
            </a:r>
            <a:r>
              <a:rPr lang="en-US" sz="2200" dirty="0" err="1"/>
              <a:t>Öğrenme</a:t>
            </a:r>
            <a:r>
              <a:rPr lang="en-US" sz="2200" dirty="0"/>
              <a:t> </a:t>
            </a:r>
            <a:r>
              <a:rPr lang="en-US" sz="2200" dirty="0" err="1"/>
              <a:t>İsteği</a:t>
            </a:r>
            <a:endParaRPr lang="en-US" sz="2200" dirty="0"/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6CD4351F-6AE4-E87B-DC4D-C610EDECD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12" y="3825079"/>
            <a:ext cx="8101494" cy="273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342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B6191-EFC7-6951-0747-C8FEDF90F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F46AC402-A83F-AEE5-83B3-81A0DE745CF3}"/>
              </a:ext>
            </a:extLst>
          </p:cNvPr>
          <p:cNvSpPr txBox="1"/>
          <p:nvPr/>
        </p:nvSpPr>
        <p:spPr>
          <a:xfrm>
            <a:off x="347790" y="192024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Event Trigger Mechanism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7B25304-69F1-339C-5038-58033295D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1C55AB9D-828C-7B6A-7574-712112A5E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90" y="838355"/>
            <a:ext cx="11325225" cy="453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239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A59A4-705C-AE0A-B48F-E2EDDD675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3584A266-0CFF-43FE-FBD2-8EB31849CEF9}"/>
              </a:ext>
            </a:extLst>
          </p:cNvPr>
          <p:cNvSpPr txBox="1"/>
          <p:nvPr/>
        </p:nvSpPr>
        <p:spPr>
          <a:xfrm>
            <a:off x="376112" y="230228"/>
            <a:ext cx="8043566" cy="594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/>
              <a:t>Software Quality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2C77CBFC-3549-1EF5-2629-005DE8AC7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24578" name="Picture 2" descr="How quality of Software is maintained? |Professionalqa.com">
            <a:extLst>
              <a:ext uri="{FF2B5EF4-FFF2-40B4-BE49-F238E27FC236}">
                <a16:creationId xmlns:a16="http://schemas.microsoft.com/office/drawing/2014/main" id="{E1AA4AB0-A3DF-635C-B072-487D40DF1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016" y="527296"/>
            <a:ext cx="4586287" cy="458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FB08354A-205B-B3B1-867A-ED9196089812}"/>
              </a:ext>
            </a:extLst>
          </p:cNvPr>
          <p:cNvSpPr txBox="1"/>
          <p:nvPr/>
        </p:nvSpPr>
        <p:spPr>
          <a:xfrm>
            <a:off x="376112" y="901076"/>
            <a:ext cx="732008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🔍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Kalitesi</a:t>
            </a:r>
            <a:r>
              <a:rPr lang="en-US" dirty="0"/>
              <a:t> (Software Quality),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ürününün</a:t>
            </a:r>
            <a:r>
              <a:rPr lang="en-US" dirty="0"/>
              <a:t> hem </a:t>
            </a:r>
            <a:r>
              <a:rPr lang="en-US" dirty="0" err="1"/>
              <a:t>belirlenen</a:t>
            </a:r>
            <a:r>
              <a:rPr lang="en-US" dirty="0"/>
              <a:t> </a:t>
            </a:r>
            <a:r>
              <a:rPr lang="en-US" dirty="0" err="1"/>
              <a:t>gereksinimlere</a:t>
            </a:r>
            <a:r>
              <a:rPr lang="en-US" dirty="0"/>
              <a:t> ne </a:t>
            </a:r>
            <a:r>
              <a:rPr lang="en-US" dirty="0" err="1"/>
              <a:t>derece</a:t>
            </a:r>
            <a:r>
              <a:rPr lang="en-US" dirty="0"/>
              <a:t> </a:t>
            </a:r>
            <a:r>
              <a:rPr lang="en-US" dirty="0" err="1"/>
              <a:t>uyduğunu</a:t>
            </a:r>
            <a:r>
              <a:rPr lang="en-US" dirty="0"/>
              <a:t> hem de </a:t>
            </a:r>
            <a:r>
              <a:rPr lang="en-US" dirty="0" err="1"/>
              <a:t>kullanım</a:t>
            </a:r>
            <a:r>
              <a:rPr lang="en-US" dirty="0"/>
              <a:t> </a:t>
            </a:r>
            <a:r>
              <a:rPr lang="en-US" dirty="0" err="1"/>
              <a:t>amacına</a:t>
            </a:r>
            <a:r>
              <a:rPr lang="en-US" dirty="0"/>
              <a:t> </a:t>
            </a:r>
            <a:r>
              <a:rPr lang="en-US" dirty="0" err="1"/>
              <a:t>uygun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güvenilir</a:t>
            </a:r>
            <a:r>
              <a:rPr lang="en-US" dirty="0"/>
              <a:t>, </a:t>
            </a:r>
            <a:r>
              <a:rPr lang="en-US" dirty="0" err="1"/>
              <a:t>verimli</a:t>
            </a:r>
            <a:r>
              <a:rPr lang="en-US" dirty="0"/>
              <a:t>, </a:t>
            </a:r>
            <a:r>
              <a:rPr lang="en-US" dirty="0" err="1"/>
              <a:t>sürdürülebilir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bakım</a:t>
            </a:r>
            <a:r>
              <a:rPr lang="en-US" dirty="0"/>
              <a:t> </a:t>
            </a:r>
            <a:r>
              <a:rPr lang="en-US" dirty="0" err="1"/>
              <a:t>yapılabilir</a:t>
            </a:r>
            <a:r>
              <a:rPr lang="en-US" dirty="0"/>
              <a:t> </a:t>
            </a:r>
            <a:r>
              <a:rPr lang="en-US" dirty="0" err="1"/>
              <a:t>olduğunu</a:t>
            </a:r>
            <a:r>
              <a:rPr lang="en-US" dirty="0"/>
              <a:t> </a:t>
            </a:r>
            <a:r>
              <a:rPr lang="en-US" dirty="0" err="1"/>
              <a:t>ifade</a:t>
            </a:r>
            <a:r>
              <a:rPr lang="en-US" dirty="0"/>
              <a:t> </a:t>
            </a:r>
            <a:r>
              <a:rPr lang="en-US" dirty="0" err="1"/>
              <a:t>eder</a:t>
            </a:r>
            <a:r>
              <a:rPr lang="en-US" dirty="0"/>
              <a:t>. </a:t>
            </a:r>
            <a:r>
              <a:rPr lang="en-US" dirty="0" err="1"/>
              <a:t>Kaliteli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, </a:t>
            </a:r>
            <a:r>
              <a:rPr lang="en-US" dirty="0" err="1"/>
              <a:t>yalnızca</a:t>
            </a:r>
            <a:r>
              <a:rPr lang="en-US" dirty="0"/>
              <a:t> </a:t>
            </a:r>
            <a:r>
              <a:rPr lang="en-US" dirty="0" err="1"/>
              <a:t>doğru</a:t>
            </a:r>
            <a:r>
              <a:rPr lang="en-US" dirty="0"/>
              <a:t> </a:t>
            </a:r>
            <a:r>
              <a:rPr lang="en-US" dirty="0" err="1"/>
              <a:t>çıktılar</a:t>
            </a:r>
            <a:r>
              <a:rPr lang="en-US" dirty="0"/>
              <a:t> </a:t>
            </a:r>
            <a:r>
              <a:rPr lang="en-US" dirty="0" err="1"/>
              <a:t>üretmekle</a:t>
            </a:r>
            <a:r>
              <a:rPr lang="en-US" dirty="0"/>
              <a:t> </a:t>
            </a:r>
            <a:r>
              <a:rPr lang="en-US" dirty="0" err="1"/>
              <a:t>kalmaz</a:t>
            </a:r>
            <a:r>
              <a:rPr lang="en-US" dirty="0"/>
              <a:t>,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</a:t>
            </a:r>
            <a:r>
              <a:rPr lang="en-US" dirty="0" err="1"/>
              <a:t>uzun</a:t>
            </a:r>
            <a:r>
              <a:rPr lang="en-US" dirty="0"/>
              <a:t> </a:t>
            </a:r>
            <a:r>
              <a:rPr lang="en-US" dirty="0" err="1"/>
              <a:t>süreli</a:t>
            </a:r>
            <a:r>
              <a:rPr lang="en-US" dirty="0"/>
              <a:t> </a:t>
            </a:r>
            <a:r>
              <a:rPr lang="en-US" dirty="0" err="1"/>
              <a:t>çalışmalarda</a:t>
            </a:r>
            <a:r>
              <a:rPr lang="en-US" dirty="0"/>
              <a:t> </a:t>
            </a:r>
            <a:r>
              <a:rPr lang="en-US" dirty="0" err="1"/>
              <a:t>tutarlı</a:t>
            </a:r>
            <a:r>
              <a:rPr lang="en-US" dirty="0"/>
              <a:t> </a:t>
            </a:r>
            <a:r>
              <a:rPr lang="en-US" dirty="0" err="1"/>
              <a:t>performans</a:t>
            </a:r>
            <a:r>
              <a:rPr lang="en-US" dirty="0"/>
              <a:t> </a:t>
            </a:r>
            <a:r>
              <a:rPr lang="en-US" dirty="0" err="1"/>
              <a:t>gösterir</a:t>
            </a:r>
            <a:r>
              <a:rPr lang="en-US" dirty="0"/>
              <a:t>,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kaynaklarını</a:t>
            </a:r>
            <a:r>
              <a:rPr lang="en-US" dirty="0"/>
              <a:t> </a:t>
            </a:r>
            <a:r>
              <a:rPr lang="en-US" dirty="0" err="1"/>
              <a:t>etkin</a:t>
            </a:r>
            <a:r>
              <a:rPr lang="en-US" dirty="0"/>
              <a:t> </a:t>
            </a:r>
            <a:r>
              <a:rPr lang="en-US" dirty="0" err="1"/>
              <a:t>kullanır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gelecekteki</a:t>
            </a:r>
            <a:r>
              <a:rPr lang="en-US" dirty="0"/>
              <a:t> </a:t>
            </a:r>
            <a:r>
              <a:rPr lang="en-US" dirty="0" err="1"/>
              <a:t>değişikliklere</a:t>
            </a:r>
            <a:r>
              <a:rPr lang="en-US" dirty="0"/>
              <a:t> </a:t>
            </a:r>
            <a:r>
              <a:rPr lang="en-US" dirty="0" err="1"/>
              <a:t>karşı</a:t>
            </a:r>
            <a:r>
              <a:rPr lang="en-US" dirty="0"/>
              <a:t> </a:t>
            </a:r>
            <a:r>
              <a:rPr lang="en-US" dirty="0" err="1"/>
              <a:t>esneklik</a:t>
            </a:r>
            <a:r>
              <a:rPr lang="en-US" dirty="0"/>
              <a:t> </a:t>
            </a:r>
            <a:r>
              <a:rPr lang="en-US" dirty="0" err="1"/>
              <a:t>sunar</a:t>
            </a:r>
            <a:r>
              <a:rPr lang="en-US" dirty="0"/>
              <a:t>. </a:t>
            </a:r>
            <a:r>
              <a:rPr lang="en-US" dirty="0" err="1"/>
              <a:t>Gömülü</a:t>
            </a:r>
            <a:r>
              <a:rPr lang="en-US" dirty="0"/>
              <a:t> </a:t>
            </a:r>
            <a:r>
              <a:rPr lang="en-US" dirty="0" err="1"/>
              <a:t>sistemler</a:t>
            </a:r>
            <a:r>
              <a:rPr lang="en-US" dirty="0"/>
              <a:t>, </a:t>
            </a:r>
            <a:r>
              <a:rPr lang="en-US" dirty="0" err="1"/>
              <a:t>özellikle</a:t>
            </a:r>
            <a:r>
              <a:rPr lang="en-US" dirty="0"/>
              <a:t> de </a:t>
            </a:r>
            <a:r>
              <a:rPr lang="en-US" dirty="0" err="1"/>
              <a:t>otomotiv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güvenlik</a:t>
            </a:r>
            <a:r>
              <a:rPr lang="en-US" dirty="0"/>
              <a:t>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alanlarda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kalitesi</a:t>
            </a:r>
            <a:r>
              <a:rPr lang="en-US" dirty="0"/>
              <a:t>,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kullanıcı</a:t>
            </a:r>
            <a:r>
              <a:rPr lang="en-US" dirty="0"/>
              <a:t> </a:t>
            </a:r>
            <a:r>
              <a:rPr lang="en-US" dirty="0" err="1"/>
              <a:t>deneyimiyle</a:t>
            </a:r>
            <a:r>
              <a:rPr lang="en-US" dirty="0"/>
              <a:t> </a:t>
            </a:r>
            <a:r>
              <a:rPr lang="en-US" dirty="0" err="1"/>
              <a:t>sınırlı</a:t>
            </a:r>
            <a:r>
              <a:rPr lang="en-US" dirty="0"/>
              <a:t> </a:t>
            </a:r>
            <a:r>
              <a:rPr lang="en-US" dirty="0" err="1"/>
              <a:t>kalmayıp</a:t>
            </a:r>
            <a:r>
              <a:rPr lang="en-US" dirty="0"/>
              <a:t>, </a:t>
            </a:r>
            <a:r>
              <a:rPr lang="en-US" dirty="0" err="1"/>
              <a:t>araçların</a:t>
            </a:r>
            <a:r>
              <a:rPr lang="en-US" dirty="0"/>
              <a:t> </a:t>
            </a:r>
            <a:r>
              <a:rPr lang="en-US" dirty="0" err="1"/>
              <a:t>fonksiyonel</a:t>
            </a:r>
            <a:r>
              <a:rPr lang="en-US" dirty="0"/>
              <a:t> </a:t>
            </a:r>
            <a:r>
              <a:rPr lang="en-US" dirty="0" err="1"/>
              <a:t>güvenliğini</a:t>
            </a:r>
            <a:r>
              <a:rPr lang="en-US" dirty="0"/>
              <a:t> </a:t>
            </a:r>
            <a:r>
              <a:rPr lang="en-US" dirty="0" err="1"/>
              <a:t>doğrudan</a:t>
            </a:r>
            <a:r>
              <a:rPr lang="en-US" dirty="0"/>
              <a:t> </a:t>
            </a:r>
            <a:r>
              <a:rPr lang="en-US" dirty="0" err="1"/>
              <a:t>etkileyen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unsur</a:t>
            </a:r>
            <a:r>
              <a:rPr lang="en-US" dirty="0"/>
              <a:t> </a:t>
            </a:r>
            <a:r>
              <a:rPr lang="en-US" dirty="0" err="1"/>
              <a:t>haline</a:t>
            </a:r>
            <a:r>
              <a:rPr lang="en-US" dirty="0"/>
              <a:t> </a:t>
            </a:r>
            <a:r>
              <a:rPr lang="en-US" dirty="0" err="1"/>
              <a:t>gelir</a:t>
            </a:r>
            <a:r>
              <a:rPr lang="en-US" dirty="0"/>
              <a:t>. Bu </a:t>
            </a:r>
            <a:r>
              <a:rPr lang="en-US" dirty="0" err="1"/>
              <a:t>tür</a:t>
            </a:r>
            <a:r>
              <a:rPr lang="en-US" dirty="0"/>
              <a:t> </a:t>
            </a:r>
            <a:r>
              <a:rPr lang="en-US" dirty="0" err="1"/>
              <a:t>sistemlerde</a:t>
            </a:r>
            <a:r>
              <a:rPr lang="en-US" dirty="0"/>
              <a:t> </a:t>
            </a:r>
            <a:r>
              <a:rPr lang="en-US" dirty="0" err="1"/>
              <a:t>kalite</a:t>
            </a:r>
            <a:r>
              <a:rPr lang="en-US" dirty="0"/>
              <a:t>; ISO 26262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fonksiyonel</a:t>
            </a:r>
            <a:r>
              <a:rPr lang="en-US" dirty="0"/>
              <a:t> </a:t>
            </a:r>
            <a:r>
              <a:rPr lang="en-US" dirty="0" err="1"/>
              <a:t>güvenlik</a:t>
            </a:r>
            <a:r>
              <a:rPr lang="en-US" dirty="0"/>
              <a:t> </a:t>
            </a:r>
            <a:r>
              <a:rPr lang="en-US" dirty="0" err="1"/>
              <a:t>standartlarına</a:t>
            </a:r>
            <a:r>
              <a:rPr lang="en-US" dirty="0"/>
              <a:t> </a:t>
            </a:r>
            <a:r>
              <a:rPr lang="en-US" dirty="0" err="1"/>
              <a:t>uyum</a:t>
            </a:r>
            <a:r>
              <a:rPr lang="en-US" dirty="0"/>
              <a:t>, ASIL </a:t>
            </a:r>
            <a:r>
              <a:rPr lang="en-US" dirty="0" err="1"/>
              <a:t>seviyelerine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güvenlik</a:t>
            </a:r>
            <a:r>
              <a:rPr lang="en-US" dirty="0"/>
              <a:t> </a:t>
            </a:r>
            <a:r>
              <a:rPr lang="en-US" dirty="0" err="1"/>
              <a:t>hedeflerinin</a:t>
            </a:r>
            <a:r>
              <a:rPr lang="en-US" dirty="0"/>
              <a:t> </a:t>
            </a:r>
            <a:r>
              <a:rPr lang="en-US" dirty="0" err="1"/>
              <a:t>sağlanması</a:t>
            </a:r>
            <a:r>
              <a:rPr lang="en-US" dirty="0"/>
              <a:t>, </a:t>
            </a:r>
            <a:r>
              <a:rPr lang="en-US" dirty="0" err="1"/>
              <a:t>kodun</a:t>
            </a:r>
            <a:r>
              <a:rPr lang="en-US" dirty="0"/>
              <a:t> </a:t>
            </a:r>
            <a:r>
              <a:rPr lang="en-US" dirty="0" err="1"/>
              <a:t>hataya</a:t>
            </a:r>
            <a:r>
              <a:rPr lang="en-US" dirty="0"/>
              <a:t> </a:t>
            </a:r>
            <a:r>
              <a:rPr lang="en-US" dirty="0" err="1"/>
              <a:t>açık</a:t>
            </a:r>
            <a:r>
              <a:rPr lang="en-US" dirty="0"/>
              <a:t> </a:t>
            </a:r>
            <a:r>
              <a:rPr lang="en-US" dirty="0" err="1"/>
              <a:t>olmayan</a:t>
            </a:r>
            <a:r>
              <a:rPr lang="en-US" dirty="0"/>
              <a:t> </a:t>
            </a:r>
            <a:r>
              <a:rPr lang="en-US" dirty="0" err="1"/>
              <a:t>yapılarla</a:t>
            </a:r>
            <a:r>
              <a:rPr lang="en-US" dirty="0"/>
              <a:t> </a:t>
            </a:r>
            <a:r>
              <a:rPr lang="en-US" dirty="0" err="1"/>
              <a:t>geliştirilmesi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AUTOSAR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katmanlı</a:t>
            </a:r>
            <a:r>
              <a:rPr lang="en-US" dirty="0"/>
              <a:t> </a:t>
            </a:r>
            <a:r>
              <a:rPr lang="en-US" dirty="0" err="1"/>
              <a:t>mimarilerle</a:t>
            </a:r>
            <a:r>
              <a:rPr lang="en-US" dirty="0"/>
              <a:t> </a:t>
            </a:r>
            <a:r>
              <a:rPr lang="en-US" dirty="0" err="1"/>
              <a:t>sürdürülebilirliğin</a:t>
            </a:r>
            <a:r>
              <a:rPr lang="en-US" dirty="0"/>
              <a:t> </a:t>
            </a:r>
            <a:r>
              <a:rPr lang="en-US" dirty="0" err="1"/>
              <a:t>sağlanması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doğrudan</a:t>
            </a:r>
            <a:r>
              <a:rPr lang="en-US" dirty="0"/>
              <a:t> </a:t>
            </a:r>
            <a:r>
              <a:rPr lang="en-US" dirty="0" err="1"/>
              <a:t>ilişkilidir</a:t>
            </a:r>
            <a:r>
              <a:rPr lang="en-US" dirty="0"/>
              <a:t>. Bu </a:t>
            </a:r>
            <a:r>
              <a:rPr lang="en-US" dirty="0" err="1"/>
              <a:t>nedenle</a:t>
            </a:r>
            <a:r>
              <a:rPr lang="en-US" dirty="0"/>
              <a:t>,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kalitesi</a:t>
            </a:r>
            <a:r>
              <a:rPr lang="en-US" dirty="0"/>
              <a:t>,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geliştirme</a:t>
            </a:r>
            <a:r>
              <a:rPr lang="en-US" dirty="0"/>
              <a:t> </a:t>
            </a:r>
            <a:r>
              <a:rPr lang="en-US" dirty="0" err="1"/>
              <a:t>sürecinin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çıktısı</a:t>
            </a:r>
            <a:r>
              <a:rPr lang="en-US" dirty="0"/>
              <a:t> </a:t>
            </a:r>
            <a:r>
              <a:rPr lang="en-US" dirty="0" err="1"/>
              <a:t>değil</a:t>
            </a:r>
            <a:r>
              <a:rPr lang="en-US" dirty="0"/>
              <a:t>,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</a:t>
            </a:r>
            <a:r>
              <a:rPr lang="en-US" dirty="0" err="1"/>
              <a:t>tasarım</a:t>
            </a:r>
            <a:r>
              <a:rPr lang="en-US" dirty="0"/>
              <a:t> </a:t>
            </a:r>
            <a:r>
              <a:rPr lang="en-US" dirty="0" err="1"/>
              <a:t>aşamasından</a:t>
            </a:r>
            <a:r>
              <a:rPr lang="en-US" dirty="0"/>
              <a:t> </a:t>
            </a:r>
            <a:r>
              <a:rPr lang="en-US" dirty="0" err="1"/>
              <a:t>üretime</a:t>
            </a:r>
            <a:r>
              <a:rPr lang="en-US" dirty="0"/>
              <a:t>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olan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yaşam</a:t>
            </a:r>
            <a:r>
              <a:rPr lang="en-US" dirty="0"/>
              <a:t> </a:t>
            </a:r>
            <a:r>
              <a:rPr lang="en-US" dirty="0" err="1"/>
              <a:t>döngüsünü</a:t>
            </a:r>
            <a:r>
              <a:rPr lang="en-US" dirty="0"/>
              <a:t> </a:t>
            </a:r>
            <a:r>
              <a:rPr lang="en-US" dirty="0" err="1"/>
              <a:t>kapsayan</a:t>
            </a:r>
            <a:r>
              <a:rPr lang="en-US" dirty="0"/>
              <a:t> </a:t>
            </a:r>
            <a:r>
              <a:rPr lang="en-US" dirty="0" err="1"/>
              <a:t>stratejik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hedeftir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7639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70264-5668-ADC8-176A-EE04C58F3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9E5F8500-E99C-1B55-9D5F-2D85103FCEBB}"/>
              </a:ext>
            </a:extLst>
          </p:cNvPr>
          <p:cNvSpPr txBox="1"/>
          <p:nvPr/>
        </p:nvSpPr>
        <p:spPr>
          <a:xfrm>
            <a:off x="137987" y="29454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🔗 Software Quality &amp; V-Model </a:t>
            </a:r>
            <a:r>
              <a:rPr lang="en-US" sz="3600" dirty="0" err="1"/>
              <a:t>İlişkisi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58A7B75-D7C5-A361-641D-9B0D2C2E8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25602" name="Picture 2" descr="V-Model in Software Engineering - Tpoint Tech">
            <a:extLst>
              <a:ext uri="{FF2B5EF4-FFF2-40B4-BE49-F238E27FC236}">
                <a16:creationId xmlns:a16="http://schemas.microsoft.com/office/drawing/2014/main" id="{D75259FC-8AC7-ACF9-ABA5-7AD8C3AF2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12" y="1191352"/>
            <a:ext cx="6715125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BD942B3B-CA5B-C24C-3531-A6E550C80C27}"/>
              </a:ext>
            </a:extLst>
          </p:cNvPr>
          <p:cNvSpPr txBox="1"/>
          <p:nvPr/>
        </p:nvSpPr>
        <p:spPr>
          <a:xfrm>
            <a:off x="7564803" y="1361211"/>
            <a:ext cx="41082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V-Model,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geliştirme</a:t>
            </a:r>
            <a:r>
              <a:rPr lang="en-US" dirty="0"/>
              <a:t> </a:t>
            </a:r>
            <a:r>
              <a:rPr lang="en-US" dirty="0" err="1"/>
              <a:t>sürecini</a:t>
            </a:r>
            <a:r>
              <a:rPr lang="en-US" dirty="0"/>
              <a:t> hem </a:t>
            </a:r>
            <a:r>
              <a:rPr lang="en-US" b="1" dirty="0" err="1"/>
              <a:t>tasarım</a:t>
            </a:r>
            <a:r>
              <a:rPr lang="en-US" b="1" dirty="0"/>
              <a:t> </a:t>
            </a:r>
            <a:r>
              <a:rPr lang="en-US" b="1" dirty="0" err="1"/>
              <a:t>ve</a:t>
            </a:r>
            <a:r>
              <a:rPr lang="en-US" b="1" dirty="0"/>
              <a:t> </a:t>
            </a:r>
            <a:r>
              <a:rPr lang="en-US" b="1" dirty="0" err="1"/>
              <a:t>geliştirme</a:t>
            </a:r>
            <a:r>
              <a:rPr lang="en-US" dirty="0"/>
              <a:t> hem de </a:t>
            </a:r>
            <a:r>
              <a:rPr lang="en-US" b="1" dirty="0" err="1"/>
              <a:t>doğrulama</a:t>
            </a:r>
            <a:r>
              <a:rPr lang="en-US" b="1" dirty="0"/>
              <a:t> </a:t>
            </a:r>
            <a:r>
              <a:rPr lang="en-US" b="1" dirty="0" err="1"/>
              <a:t>ve</a:t>
            </a:r>
            <a:r>
              <a:rPr lang="en-US" b="1" dirty="0"/>
              <a:t> test</a:t>
            </a:r>
            <a:r>
              <a:rPr lang="en-US" dirty="0"/>
              <a:t> </a:t>
            </a:r>
            <a:r>
              <a:rPr lang="en-US" dirty="0" err="1"/>
              <a:t>süreçleriyle</a:t>
            </a:r>
            <a:r>
              <a:rPr lang="en-US" dirty="0"/>
              <a:t> </a:t>
            </a:r>
            <a:r>
              <a:rPr lang="en-US" dirty="0" err="1"/>
              <a:t>birlikte</a:t>
            </a:r>
            <a:r>
              <a:rPr lang="en-US" dirty="0"/>
              <a:t> </a:t>
            </a:r>
            <a:r>
              <a:rPr lang="en-US" dirty="0" err="1"/>
              <a:t>ele</a:t>
            </a:r>
            <a:r>
              <a:rPr lang="en-US" dirty="0"/>
              <a:t> </a:t>
            </a:r>
            <a:r>
              <a:rPr lang="en-US" dirty="0" err="1"/>
              <a:t>alan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modeldir</a:t>
            </a:r>
            <a:r>
              <a:rPr lang="en-US" dirty="0"/>
              <a:t>. Her </a:t>
            </a:r>
            <a:r>
              <a:rPr lang="en-US" dirty="0" err="1"/>
              <a:t>geliştirme</a:t>
            </a:r>
            <a:r>
              <a:rPr lang="en-US" dirty="0"/>
              <a:t> </a:t>
            </a:r>
            <a:r>
              <a:rPr lang="en-US" dirty="0" err="1"/>
              <a:t>aşamasının</a:t>
            </a:r>
            <a:r>
              <a:rPr lang="en-US" dirty="0"/>
              <a:t> </a:t>
            </a:r>
            <a:r>
              <a:rPr lang="en-US" dirty="0" err="1"/>
              <a:t>karşısında</a:t>
            </a:r>
            <a:r>
              <a:rPr lang="en-US" dirty="0"/>
              <a:t> </a:t>
            </a:r>
            <a:r>
              <a:rPr lang="en-US" dirty="0" err="1"/>
              <a:t>ona</a:t>
            </a:r>
            <a:r>
              <a:rPr lang="en-US" dirty="0"/>
              <a:t> </a:t>
            </a:r>
            <a:r>
              <a:rPr lang="en-US" dirty="0" err="1"/>
              <a:t>denk</a:t>
            </a:r>
            <a:r>
              <a:rPr lang="en-US" dirty="0"/>
              <a:t> </a:t>
            </a:r>
            <a:r>
              <a:rPr lang="en-US" dirty="0" err="1"/>
              <a:t>gelen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test </a:t>
            </a:r>
            <a:r>
              <a:rPr lang="en-US" dirty="0" err="1"/>
              <a:t>veya</a:t>
            </a:r>
            <a:r>
              <a:rPr lang="en-US" dirty="0"/>
              <a:t> </a:t>
            </a:r>
            <a:r>
              <a:rPr lang="en-US" dirty="0" err="1"/>
              <a:t>inceleme</a:t>
            </a:r>
            <a:r>
              <a:rPr lang="en-US" dirty="0"/>
              <a:t> </a:t>
            </a:r>
            <a:r>
              <a:rPr lang="en-US" dirty="0" err="1"/>
              <a:t>aşaması</a:t>
            </a:r>
            <a:r>
              <a:rPr lang="en-US" dirty="0"/>
              <a:t> </a:t>
            </a:r>
            <a:r>
              <a:rPr lang="en-US" dirty="0" err="1"/>
              <a:t>bulunur</a:t>
            </a:r>
            <a:r>
              <a:rPr lang="en-US" dirty="0"/>
              <a:t>. </a:t>
            </a:r>
            <a:r>
              <a:rPr lang="en-US" dirty="0" err="1"/>
              <a:t>İşte</a:t>
            </a:r>
            <a:r>
              <a:rPr lang="en-US" dirty="0"/>
              <a:t>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yapıda</a:t>
            </a:r>
            <a:r>
              <a:rPr lang="en-US" dirty="0"/>
              <a:t>, </a:t>
            </a:r>
            <a:r>
              <a:rPr lang="en-US" b="1" dirty="0" err="1"/>
              <a:t>yazılım</a:t>
            </a:r>
            <a:r>
              <a:rPr lang="en-US" b="1" dirty="0"/>
              <a:t> </a:t>
            </a:r>
            <a:r>
              <a:rPr lang="en-US" b="1" dirty="0" err="1"/>
              <a:t>kalitesi</a:t>
            </a:r>
            <a:r>
              <a:rPr lang="en-US" dirty="0"/>
              <a:t> </a:t>
            </a:r>
            <a:r>
              <a:rPr lang="en-US" dirty="0" err="1"/>
              <a:t>aşağıdaki</a:t>
            </a:r>
            <a:r>
              <a:rPr lang="en-US" dirty="0"/>
              <a:t> </a:t>
            </a:r>
            <a:r>
              <a:rPr lang="en-US" dirty="0" err="1"/>
              <a:t>süreçlerle</a:t>
            </a:r>
            <a:r>
              <a:rPr lang="en-US" dirty="0"/>
              <a:t> </a:t>
            </a:r>
            <a:r>
              <a:rPr lang="en-US" dirty="0" err="1"/>
              <a:t>yakından</a:t>
            </a:r>
            <a:r>
              <a:rPr lang="en-US" dirty="0"/>
              <a:t> </a:t>
            </a:r>
            <a:r>
              <a:rPr lang="en-US" dirty="0" err="1"/>
              <a:t>ilişkilidir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8494477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B5DCB-A54E-76F6-BD99-5A50C0ADA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F9CBB28D-7904-A932-5C0F-A04C339BC831}"/>
              </a:ext>
            </a:extLst>
          </p:cNvPr>
          <p:cNvSpPr txBox="1"/>
          <p:nvPr/>
        </p:nvSpPr>
        <p:spPr>
          <a:xfrm>
            <a:off x="376112" y="240144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METRICS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2FDB9DF3-4F22-900E-AAE2-D3DC558DF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38EC6153-D341-6457-8B89-19635F93614D}"/>
              </a:ext>
            </a:extLst>
          </p:cNvPr>
          <p:cNvSpPr txBox="1"/>
          <p:nvPr/>
        </p:nvSpPr>
        <p:spPr>
          <a:xfrm>
            <a:off x="376112" y="97724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Yazılım</a:t>
            </a:r>
            <a:r>
              <a:rPr lang="en-US" b="1" dirty="0"/>
              <a:t> </a:t>
            </a:r>
            <a:r>
              <a:rPr lang="en-US" b="1" dirty="0" err="1"/>
              <a:t>metrikleri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yazılımın</a:t>
            </a:r>
            <a:r>
              <a:rPr lang="en-US" dirty="0"/>
              <a:t> </a:t>
            </a:r>
            <a:r>
              <a:rPr lang="en-US" dirty="0" err="1"/>
              <a:t>kalitesini</a:t>
            </a:r>
            <a:r>
              <a:rPr lang="en-US" dirty="0"/>
              <a:t>, </a:t>
            </a:r>
            <a:r>
              <a:rPr lang="en-US" dirty="0" err="1"/>
              <a:t>karmaşıklığını</a:t>
            </a:r>
            <a:r>
              <a:rPr lang="en-US" dirty="0"/>
              <a:t>, </a:t>
            </a:r>
            <a:r>
              <a:rPr lang="en-US" dirty="0" err="1"/>
              <a:t>performansını</a:t>
            </a:r>
            <a:r>
              <a:rPr lang="en-US" dirty="0"/>
              <a:t>, </a:t>
            </a:r>
            <a:r>
              <a:rPr lang="en-US" dirty="0" err="1"/>
              <a:t>sürdürülebilirliğini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test </a:t>
            </a:r>
            <a:r>
              <a:rPr lang="en-US" dirty="0" err="1"/>
              <a:t>edilebilirliğini</a:t>
            </a:r>
            <a:r>
              <a:rPr lang="en-US" dirty="0"/>
              <a:t> </a:t>
            </a:r>
            <a:r>
              <a:rPr lang="en-US" b="1" dirty="0" err="1"/>
              <a:t>sayısal</a:t>
            </a:r>
            <a:r>
              <a:rPr lang="en-US" b="1" dirty="0"/>
              <a:t> </a:t>
            </a:r>
            <a:r>
              <a:rPr lang="en-US" b="1" dirty="0" err="1"/>
              <a:t>olarak</a:t>
            </a:r>
            <a:r>
              <a:rPr lang="en-US" b="1" dirty="0"/>
              <a:t> </a:t>
            </a:r>
            <a:r>
              <a:rPr lang="en-US" b="1" dirty="0" err="1"/>
              <a:t>ölçmek</a:t>
            </a:r>
            <a:r>
              <a:rPr lang="en-US" b="1" dirty="0"/>
              <a:t> </a:t>
            </a:r>
            <a:r>
              <a:rPr lang="en-US" b="1" dirty="0" err="1"/>
              <a:t>için</a:t>
            </a:r>
            <a:r>
              <a:rPr lang="en-US" b="1" dirty="0"/>
              <a:t> </a:t>
            </a:r>
            <a:r>
              <a:rPr lang="en-US" b="1" dirty="0" err="1"/>
              <a:t>kullanılan</a:t>
            </a:r>
            <a:r>
              <a:rPr lang="en-US" b="1" dirty="0"/>
              <a:t> </a:t>
            </a:r>
            <a:r>
              <a:rPr lang="en-US" b="1" dirty="0" err="1"/>
              <a:t>nicel</a:t>
            </a:r>
            <a:r>
              <a:rPr lang="en-US" b="1" dirty="0"/>
              <a:t> </a:t>
            </a:r>
            <a:r>
              <a:rPr lang="en-US" b="1" dirty="0" err="1"/>
              <a:t>değerlerdir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Yani </a:t>
            </a:r>
            <a:r>
              <a:rPr lang="en-US" dirty="0" err="1"/>
              <a:t>metrikler</a:t>
            </a:r>
            <a:r>
              <a:rPr lang="en-US" dirty="0"/>
              <a:t>, "Bu </a:t>
            </a:r>
            <a:r>
              <a:rPr lang="en-US" dirty="0" err="1"/>
              <a:t>yazılım</a:t>
            </a:r>
            <a:r>
              <a:rPr lang="en-US" dirty="0"/>
              <a:t>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kaliteli</a:t>
            </a:r>
            <a:r>
              <a:rPr lang="en-US" dirty="0"/>
              <a:t>?" </a:t>
            </a:r>
            <a:r>
              <a:rPr lang="en-US" dirty="0" err="1"/>
              <a:t>sorusuna</a:t>
            </a:r>
            <a:r>
              <a:rPr lang="en-US" dirty="0"/>
              <a:t> </a:t>
            </a:r>
            <a:r>
              <a:rPr lang="en-US" b="1" dirty="0" err="1"/>
              <a:t>subjektif</a:t>
            </a:r>
            <a:r>
              <a:rPr lang="en-US" b="1" dirty="0"/>
              <a:t> </a:t>
            </a:r>
            <a:r>
              <a:rPr lang="en-US" b="1" dirty="0" err="1"/>
              <a:t>değil</a:t>
            </a:r>
            <a:r>
              <a:rPr lang="en-US" b="1" dirty="0"/>
              <a:t>, </a:t>
            </a:r>
            <a:r>
              <a:rPr lang="en-US" b="1" dirty="0" err="1"/>
              <a:t>objektif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yanıt</a:t>
            </a:r>
            <a:r>
              <a:rPr lang="en-US" dirty="0"/>
              <a:t> </a:t>
            </a:r>
            <a:r>
              <a:rPr lang="en-US" dirty="0" err="1"/>
              <a:t>vermeyi</a:t>
            </a:r>
            <a:r>
              <a:rPr lang="en-US" dirty="0"/>
              <a:t> </a:t>
            </a:r>
            <a:r>
              <a:rPr lang="en-US" dirty="0" err="1"/>
              <a:t>amaçlar</a:t>
            </a:r>
            <a:r>
              <a:rPr lang="en-US" dirty="0"/>
              <a:t>.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776BA10D-9E67-B84E-4FBA-B7CA57F76572}"/>
              </a:ext>
            </a:extLst>
          </p:cNvPr>
          <p:cNvSpPr txBox="1"/>
          <p:nvPr/>
        </p:nvSpPr>
        <p:spPr>
          <a:xfrm>
            <a:off x="376112" y="2667136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Cyclomatic Complexity (</a:t>
            </a:r>
            <a:r>
              <a:rPr lang="en-US" dirty="0" err="1"/>
              <a:t>Çevrimsel</a:t>
            </a:r>
            <a:r>
              <a:rPr lang="en-US" dirty="0"/>
              <a:t> </a:t>
            </a:r>
            <a:r>
              <a:rPr lang="en-US" dirty="0" err="1"/>
              <a:t>Karmaşıklık</a:t>
            </a:r>
            <a:r>
              <a:rPr lang="en-US" dirty="0"/>
              <a:t>)</a:t>
            </a:r>
          </a:p>
          <a:p>
            <a:pPr marL="342900" indent="-342900">
              <a:buAutoNum type="arabicPeriod"/>
            </a:pPr>
            <a:r>
              <a:rPr lang="en-US" dirty="0"/>
              <a:t>Lines of Code (LOC)</a:t>
            </a:r>
          </a:p>
          <a:p>
            <a:pPr marL="342900" indent="-342900">
              <a:buAutoNum type="arabicPeriod"/>
            </a:pPr>
            <a:r>
              <a:rPr lang="en-US" dirty="0"/>
              <a:t>Comment Density (</a:t>
            </a:r>
            <a:r>
              <a:rPr lang="en-US" dirty="0" err="1"/>
              <a:t>Yorum</a:t>
            </a:r>
            <a:r>
              <a:rPr lang="en-US" dirty="0"/>
              <a:t> </a:t>
            </a:r>
            <a:r>
              <a:rPr lang="en-US" dirty="0" err="1"/>
              <a:t>Yoğunluğu</a:t>
            </a:r>
            <a:r>
              <a:rPr lang="en-US" dirty="0"/>
              <a:t>)</a:t>
            </a:r>
          </a:p>
          <a:p>
            <a:pPr marL="342900" indent="-342900">
              <a:buAutoNum type="arabicPeriod"/>
            </a:pPr>
            <a:r>
              <a:rPr lang="en-US" dirty="0"/>
              <a:t>Function / File Size</a:t>
            </a:r>
          </a:p>
          <a:p>
            <a:pPr marL="342900" indent="-342900">
              <a:buAutoNum type="arabicPeriod"/>
            </a:pPr>
            <a:r>
              <a:rPr lang="en-US" dirty="0"/>
              <a:t>Coupling / Cohesion</a:t>
            </a:r>
          </a:p>
          <a:p>
            <a:pPr marL="342900" indent="-342900">
              <a:buAutoNum type="arabicPeriod"/>
            </a:pPr>
            <a:r>
              <a:rPr lang="en-US" dirty="0"/>
              <a:t>Code Coverage</a:t>
            </a:r>
          </a:p>
          <a:p>
            <a:pPr marL="342900" indent="-342900">
              <a:buAutoNum type="arabicPeriod"/>
            </a:pPr>
            <a:r>
              <a:rPr lang="en-US" dirty="0"/>
              <a:t>Number of MISRA Violations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E588C8D8-7F32-E1FE-B5A3-29BCD7D18091}"/>
              </a:ext>
            </a:extLst>
          </p:cNvPr>
          <p:cNvSpPr txBox="1"/>
          <p:nvPr/>
        </p:nvSpPr>
        <p:spPr>
          <a:xfrm>
            <a:off x="376112" y="5123587"/>
            <a:ext cx="82540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metrikleri</a:t>
            </a:r>
            <a:r>
              <a:rPr lang="en-US" dirty="0"/>
              <a:t>, </a:t>
            </a:r>
            <a:r>
              <a:rPr lang="en-US" dirty="0" err="1"/>
              <a:t>kaliteli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geliştirme</a:t>
            </a:r>
            <a:r>
              <a:rPr lang="en-US" dirty="0"/>
              <a:t> </a:t>
            </a:r>
            <a:r>
              <a:rPr lang="en-US" dirty="0" err="1"/>
              <a:t>hedefinin</a:t>
            </a:r>
            <a:r>
              <a:rPr lang="en-US" dirty="0"/>
              <a:t> </a:t>
            </a:r>
            <a:r>
              <a:rPr lang="en-US" dirty="0" err="1"/>
              <a:t>pusulasıdır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Otomotiv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güvenlik</a:t>
            </a:r>
            <a:r>
              <a:rPr lang="en-US" dirty="0"/>
              <a:t>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sistemlerde</a:t>
            </a:r>
            <a:r>
              <a:rPr lang="en-US" dirty="0"/>
              <a:t>, </a:t>
            </a:r>
            <a:r>
              <a:rPr lang="en-US" dirty="0" err="1"/>
              <a:t>metrikler</a:t>
            </a:r>
            <a:r>
              <a:rPr lang="en-US" dirty="0"/>
              <a:t> </a:t>
            </a:r>
            <a:r>
              <a:rPr lang="en-US" dirty="0" err="1"/>
              <a:t>sayesinde</a:t>
            </a:r>
            <a:r>
              <a:rPr lang="en-US" dirty="0"/>
              <a:t>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değil</a:t>
            </a:r>
            <a:r>
              <a:rPr lang="en-US" dirty="0"/>
              <a:t>, </a:t>
            </a:r>
            <a:r>
              <a:rPr lang="en-US" dirty="0" err="1"/>
              <a:t>geliştirilen</a:t>
            </a:r>
            <a:r>
              <a:rPr lang="en-US" dirty="0"/>
              <a:t> </a:t>
            </a:r>
            <a:r>
              <a:rPr lang="en-US" dirty="0" err="1"/>
              <a:t>yazılımın</a:t>
            </a:r>
            <a:r>
              <a:rPr lang="en-US" dirty="0"/>
              <a:t> </a:t>
            </a:r>
            <a:r>
              <a:rPr lang="en-US" dirty="0" err="1"/>
              <a:t>sürdürülebilirliği</a:t>
            </a:r>
            <a:r>
              <a:rPr lang="en-US" dirty="0"/>
              <a:t>, </a:t>
            </a:r>
            <a:r>
              <a:rPr lang="en-US" dirty="0" err="1"/>
              <a:t>güvenliği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test </a:t>
            </a:r>
            <a:r>
              <a:rPr lang="en-US" dirty="0" err="1"/>
              <a:t>edilebilirliği</a:t>
            </a:r>
            <a:r>
              <a:rPr lang="en-US" dirty="0"/>
              <a:t> de </a:t>
            </a:r>
            <a:r>
              <a:rPr lang="en-US" dirty="0" err="1"/>
              <a:t>sürekli</a:t>
            </a:r>
            <a:r>
              <a:rPr lang="en-US" dirty="0"/>
              <a:t> </a:t>
            </a:r>
            <a:r>
              <a:rPr lang="en-US" dirty="0" err="1"/>
              <a:t>gözlemlenir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iyileştirilir</a:t>
            </a:r>
            <a:r>
              <a:rPr lang="en-US" dirty="0"/>
              <a:t>.</a:t>
            </a:r>
          </a:p>
        </p:txBody>
      </p:sp>
      <p:pic>
        <p:nvPicPr>
          <p:cNvPr id="13" name="Resim 12">
            <a:extLst>
              <a:ext uri="{FF2B5EF4-FFF2-40B4-BE49-F238E27FC236}">
                <a16:creationId xmlns:a16="http://schemas.microsoft.com/office/drawing/2014/main" id="{232B5055-3D92-5F9E-BC34-28A013E03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200" y="1129029"/>
            <a:ext cx="5476815" cy="346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1452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56C18-70EB-D0BB-0439-8EFDF383A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8A396265-26BF-08FA-1AD6-4B6C8EE6803B}"/>
              </a:ext>
            </a:extLst>
          </p:cNvPr>
          <p:cNvSpPr txBox="1"/>
          <p:nvPr/>
        </p:nvSpPr>
        <p:spPr>
          <a:xfrm>
            <a:off x="376112" y="230228"/>
            <a:ext cx="1053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Cyclomatic Complexity (</a:t>
            </a:r>
            <a:r>
              <a:rPr lang="en-US" sz="3600" dirty="0" err="1"/>
              <a:t>Çevrimsel</a:t>
            </a:r>
            <a:r>
              <a:rPr lang="en-US" sz="3600" dirty="0"/>
              <a:t> </a:t>
            </a:r>
            <a:r>
              <a:rPr lang="en-US" sz="3600" dirty="0" err="1"/>
              <a:t>Karmaşıklık</a:t>
            </a:r>
            <a:r>
              <a:rPr lang="en-US" sz="3600" dirty="0"/>
              <a:t>)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DAE2551-A43B-53BD-1F31-257B339F4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D1686A4F-28A2-9EA7-16DA-AAEF266C0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825898"/>
            <a:ext cx="111252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fonksiyonun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karar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sayısı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kadar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karmaşık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olduğunu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söyler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Karar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noktaları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else if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while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switch-case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&amp;&amp;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||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?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(ternary)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gibi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dallanmalar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D82C8D4-E6F5-56AC-1CE0-7207F4525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1595339"/>
            <a:ext cx="205216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📐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Formül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 = E - N + 2P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198A94B6-C962-FA65-4C44-A87F3C6E36A5}"/>
              </a:ext>
            </a:extLst>
          </p:cNvPr>
          <p:cNvSpPr txBox="1"/>
          <p:nvPr/>
        </p:nvSpPr>
        <p:spPr>
          <a:xfrm>
            <a:off x="376112" y="2364780"/>
            <a:ext cx="382441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✨ </a:t>
            </a:r>
            <a:r>
              <a:rPr lang="en-US" b="1" dirty="0" err="1"/>
              <a:t>Terimler</a:t>
            </a:r>
            <a:r>
              <a:rPr lang="en-US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</a:t>
            </a:r>
            <a:r>
              <a:rPr lang="en-US" dirty="0"/>
              <a:t> → Cyclomatic Complexity </a:t>
            </a:r>
            <a:r>
              <a:rPr lang="en-US" dirty="0" err="1"/>
              <a:t>değeri</a:t>
            </a:r>
            <a:r>
              <a:rPr lang="en-US" dirty="0"/>
              <a:t> (</a:t>
            </a:r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karmaşıklık</a:t>
            </a:r>
            <a:r>
              <a:rPr lang="en-US" dirty="0"/>
              <a:t> </a:t>
            </a:r>
            <a:r>
              <a:rPr lang="en-US" dirty="0" err="1"/>
              <a:t>seviyesi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</a:t>
            </a:r>
            <a:r>
              <a:rPr lang="en-US" dirty="0"/>
              <a:t> → Edge (</a:t>
            </a:r>
            <a:r>
              <a:rPr lang="en-US" dirty="0" err="1"/>
              <a:t>kenar</a:t>
            </a:r>
            <a:r>
              <a:rPr lang="en-US" dirty="0"/>
              <a:t>) </a:t>
            </a:r>
            <a:r>
              <a:rPr lang="en-US" dirty="0" err="1"/>
              <a:t>sayısı</a:t>
            </a:r>
            <a:br>
              <a:rPr lang="en-US" dirty="0"/>
            </a:br>
            <a:r>
              <a:rPr lang="en-US" dirty="0"/>
              <a:t>→ </a:t>
            </a:r>
            <a:r>
              <a:rPr lang="en-US" dirty="0" err="1"/>
              <a:t>Akış</a:t>
            </a:r>
            <a:r>
              <a:rPr lang="en-US" dirty="0"/>
              <a:t> </a:t>
            </a:r>
            <a:r>
              <a:rPr lang="en-US" dirty="0" err="1"/>
              <a:t>diyagramındaki</a:t>
            </a:r>
            <a:r>
              <a:rPr lang="en-US" dirty="0"/>
              <a:t> </a:t>
            </a:r>
            <a:r>
              <a:rPr lang="en-US" b="1" dirty="0" err="1"/>
              <a:t>bağlantılar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diğerine</a:t>
            </a:r>
            <a:r>
              <a:rPr lang="en-US" dirty="0"/>
              <a:t> </a:t>
            </a:r>
            <a:r>
              <a:rPr lang="en-US" dirty="0" err="1"/>
              <a:t>geçişler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</a:t>
            </a:r>
            <a:r>
              <a:rPr lang="en-US" dirty="0"/>
              <a:t> → Node (</a:t>
            </a:r>
            <a:r>
              <a:rPr lang="en-US" dirty="0" err="1"/>
              <a:t>düğüm</a:t>
            </a:r>
            <a:r>
              <a:rPr lang="en-US" dirty="0"/>
              <a:t>) </a:t>
            </a:r>
            <a:r>
              <a:rPr lang="en-US" dirty="0" err="1"/>
              <a:t>sayısı</a:t>
            </a:r>
            <a:br>
              <a:rPr lang="en-US" dirty="0"/>
            </a:br>
            <a:r>
              <a:rPr lang="en-US" dirty="0"/>
              <a:t>→ Her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b="1" dirty="0" err="1"/>
              <a:t>işlem</a:t>
            </a:r>
            <a:r>
              <a:rPr lang="en-US" b="1" dirty="0"/>
              <a:t> </a:t>
            </a:r>
            <a:r>
              <a:rPr lang="en-US" b="1" dirty="0" err="1"/>
              <a:t>veya</a:t>
            </a:r>
            <a:r>
              <a:rPr lang="en-US" b="1" dirty="0"/>
              <a:t> </a:t>
            </a:r>
            <a:r>
              <a:rPr lang="en-US" b="1" dirty="0" err="1"/>
              <a:t>karar</a:t>
            </a:r>
            <a:r>
              <a:rPr lang="en-US" b="1" dirty="0"/>
              <a:t> </a:t>
            </a:r>
            <a:r>
              <a:rPr lang="en-US" b="1" dirty="0" err="1"/>
              <a:t>noktası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</a:t>
            </a:r>
            <a:r>
              <a:rPr lang="en-US" dirty="0"/>
              <a:t> → Program </a:t>
            </a:r>
            <a:r>
              <a:rPr lang="en-US" dirty="0" err="1"/>
              <a:t>parçası</a:t>
            </a:r>
            <a:r>
              <a:rPr lang="en-US" dirty="0"/>
              <a:t> </a:t>
            </a:r>
            <a:r>
              <a:rPr lang="en-US" dirty="0" err="1"/>
              <a:t>sayısı</a:t>
            </a:r>
            <a:r>
              <a:rPr lang="en-US" dirty="0"/>
              <a:t> (connected components)</a:t>
            </a:r>
            <a:br>
              <a:rPr lang="en-US" dirty="0"/>
            </a:br>
            <a:r>
              <a:rPr lang="en-US" dirty="0"/>
              <a:t>→ </a:t>
            </a:r>
            <a:r>
              <a:rPr lang="en-US" dirty="0" err="1"/>
              <a:t>Genellikle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fonksiyonda</a:t>
            </a:r>
            <a:r>
              <a:rPr lang="en-US" dirty="0"/>
              <a:t> 1 </a:t>
            </a:r>
            <a:r>
              <a:rPr lang="en-US" dirty="0" err="1"/>
              <a:t>alınır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→ Birden </a:t>
            </a:r>
            <a:r>
              <a:rPr lang="en-US" dirty="0" err="1"/>
              <a:t>fazla</a:t>
            </a:r>
            <a:r>
              <a:rPr lang="en-US" dirty="0"/>
              <a:t> </a:t>
            </a:r>
            <a:r>
              <a:rPr lang="en-US" dirty="0" err="1"/>
              <a:t>bağımsız</a:t>
            </a:r>
            <a:r>
              <a:rPr lang="en-US" dirty="0"/>
              <a:t> </a:t>
            </a:r>
            <a:r>
              <a:rPr lang="en-US" dirty="0" err="1"/>
              <a:t>parça</a:t>
            </a:r>
            <a:r>
              <a:rPr lang="en-US" dirty="0"/>
              <a:t> </a:t>
            </a:r>
            <a:r>
              <a:rPr lang="en-US" dirty="0" err="1"/>
              <a:t>varsa</a:t>
            </a:r>
            <a:r>
              <a:rPr lang="en-US" dirty="0"/>
              <a:t> (</a:t>
            </a:r>
            <a:r>
              <a:rPr lang="en-US" dirty="0" err="1"/>
              <a:t>örneğin</a:t>
            </a:r>
            <a:r>
              <a:rPr lang="en-US" dirty="0"/>
              <a:t> 2 </a:t>
            </a:r>
            <a:r>
              <a:rPr lang="en-US" dirty="0" err="1"/>
              <a:t>ayrı</a:t>
            </a:r>
            <a:r>
              <a:rPr lang="en-US" dirty="0"/>
              <a:t> </a:t>
            </a:r>
            <a:r>
              <a:rPr lang="en-US" dirty="0" err="1"/>
              <a:t>fonksiyon</a:t>
            </a:r>
            <a:r>
              <a:rPr lang="en-US" dirty="0"/>
              <a:t>) P = 2 </a:t>
            </a:r>
            <a:r>
              <a:rPr lang="en-US" dirty="0" err="1"/>
              <a:t>olur</a:t>
            </a:r>
            <a:r>
              <a:rPr lang="en-US" dirty="0"/>
              <a:t>.</a:t>
            </a: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B00C1FC9-A4D0-14E3-60E9-83EB220B9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788" y="1695207"/>
            <a:ext cx="4143585" cy="2124317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2C5520CC-FAA8-C2D9-70DF-5A052771ADF0}"/>
              </a:ext>
            </a:extLst>
          </p:cNvPr>
          <p:cNvSpPr txBox="1"/>
          <p:nvPr/>
        </p:nvSpPr>
        <p:spPr>
          <a:xfrm>
            <a:off x="8549051" y="1718449"/>
            <a:ext cx="3123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🔢 Formüle koyalım:</a:t>
            </a:r>
            <a:br>
              <a:rPr lang="pt-BR" dirty="0"/>
            </a:br>
            <a:r>
              <a:rPr lang="pt-BR" b="1" dirty="0"/>
              <a:t>M = E - N + 2P </a:t>
            </a:r>
          </a:p>
          <a:p>
            <a:r>
              <a:rPr lang="pt-BR" b="1" dirty="0"/>
              <a:t>     = 5 - 4 + 2×1 = 3</a:t>
            </a:r>
            <a:endParaRPr lang="en-US"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BBDE4042-AFC3-3821-08C0-85D2EEE7AE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0526" y="4237380"/>
            <a:ext cx="414358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formül,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teorik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olarak kontrol akışını grafiksel olarak analiz etmek içindir.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Ama pratikte genellikle şu basitleştirilmiş formül kullanılır: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Cyclomatic Complexity = Karar noktası sayısı + 1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390F3B99-DCF4-ED26-AA84-16946AAF33F4}"/>
              </a:ext>
            </a:extLst>
          </p:cNvPr>
          <p:cNvSpPr txBox="1"/>
          <p:nvPr/>
        </p:nvSpPr>
        <p:spPr>
          <a:xfrm>
            <a:off x="8589628" y="2671073"/>
            <a:ext cx="304280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Bu </a:t>
            </a:r>
            <a:r>
              <a:rPr lang="en-US" dirty="0" err="1"/>
              <a:t>fonksiyonun</a:t>
            </a:r>
            <a:r>
              <a:rPr lang="en-US" dirty="0"/>
              <a:t> </a:t>
            </a:r>
            <a:r>
              <a:rPr lang="en-US" b="1" dirty="0"/>
              <a:t>Cyclomatic Complexity </a:t>
            </a:r>
            <a:r>
              <a:rPr lang="en-US" b="1" dirty="0" err="1"/>
              <a:t>değeri</a:t>
            </a:r>
            <a:r>
              <a:rPr lang="en-US" b="1" dirty="0"/>
              <a:t> 3</a:t>
            </a:r>
            <a:br>
              <a:rPr lang="en-US" dirty="0"/>
            </a:br>
            <a:r>
              <a:rPr lang="en-US" dirty="0"/>
              <a:t>→ Bu da </a:t>
            </a:r>
            <a:r>
              <a:rPr lang="en-US" dirty="0" err="1"/>
              <a:t>demek</a:t>
            </a:r>
            <a:r>
              <a:rPr lang="en-US" dirty="0"/>
              <a:t> </a:t>
            </a:r>
            <a:r>
              <a:rPr lang="en-US" dirty="0" err="1"/>
              <a:t>oluyor</a:t>
            </a:r>
            <a:r>
              <a:rPr lang="en-US" dirty="0"/>
              <a:t> ki: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Fonksiyonun</a:t>
            </a:r>
            <a:r>
              <a:rPr lang="en-US" dirty="0"/>
              <a:t> </a:t>
            </a:r>
            <a:r>
              <a:rPr lang="en-US" b="1" dirty="0"/>
              <a:t>3 </a:t>
            </a:r>
            <a:r>
              <a:rPr lang="en-US" b="1" dirty="0" err="1"/>
              <a:t>farklı</a:t>
            </a:r>
            <a:r>
              <a:rPr lang="en-US" b="1" dirty="0"/>
              <a:t> </a:t>
            </a:r>
            <a:r>
              <a:rPr lang="en-US" b="1" dirty="0" err="1"/>
              <a:t>yürütme</a:t>
            </a:r>
            <a:r>
              <a:rPr lang="en-US" b="1" dirty="0"/>
              <a:t> </a:t>
            </a:r>
            <a:r>
              <a:rPr lang="en-US" b="1" dirty="0" err="1"/>
              <a:t>yolu</a:t>
            </a:r>
            <a:r>
              <a:rPr lang="en-US" b="1" dirty="0"/>
              <a:t> (execution path)</a:t>
            </a:r>
            <a:r>
              <a:rPr lang="en-US" dirty="0"/>
              <a:t> var.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 </a:t>
            </a:r>
            <a:r>
              <a:rPr lang="en-US" dirty="0" err="1"/>
              <a:t>fonksiyonu</a:t>
            </a:r>
            <a:r>
              <a:rPr lang="en-US" dirty="0"/>
              <a:t> </a:t>
            </a:r>
            <a:r>
              <a:rPr lang="en-US" b="1" dirty="0"/>
              <a:t>tam </a:t>
            </a:r>
            <a:r>
              <a:rPr lang="en-US" b="1" dirty="0" err="1"/>
              <a:t>olarak</a:t>
            </a:r>
            <a:r>
              <a:rPr lang="en-US" b="1" dirty="0"/>
              <a:t> test </a:t>
            </a:r>
            <a:r>
              <a:rPr lang="en-US" b="1" dirty="0" err="1"/>
              <a:t>etmek</a:t>
            </a:r>
            <a:r>
              <a:rPr lang="en-US" b="1" dirty="0"/>
              <a:t> </a:t>
            </a:r>
            <a:r>
              <a:rPr lang="en-US" b="1" dirty="0" err="1"/>
              <a:t>için</a:t>
            </a:r>
            <a:r>
              <a:rPr lang="en-US" b="1" dirty="0"/>
              <a:t> </a:t>
            </a:r>
            <a:r>
              <a:rPr lang="en-US" b="1" dirty="0" err="1"/>
              <a:t>en</a:t>
            </a:r>
            <a:r>
              <a:rPr lang="en-US" b="1" dirty="0"/>
              <a:t> </a:t>
            </a:r>
            <a:r>
              <a:rPr lang="en-US" b="1" dirty="0" err="1"/>
              <a:t>az</a:t>
            </a:r>
            <a:r>
              <a:rPr lang="en-US" b="1" dirty="0"/>
              <a:t> 3 </a:t>
            </a:r>
            <a:r>
              <a:rPr lang="en-US" b="1" dirty="0" err="1"/>
              <a:t>ayrı</a:t>
            </a:r>
            <a:r>
              <a:rPr lang="en-US" b="1" dirty="0"/>
              <a:t> test </a:t>
            </a:r>
            <a:r>
              <a:rPr lang="en-US" b="1" dirty="0" err="1"/>
              <a:t>senaryosu</a:t>
            </a:r>
            <a:r>
              <a:rPr lang="en-US" dirty="0"/>
              <a:t> </a:t>
            </a:r>
            <a:r>
              <a:rPr lang="en-US" dirty="0" err="1"/>
              <a:t>yazmalısın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4520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25179-D7F9-488B-A92F-95C8745F9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>
            <a:extLst>
              <a:ext uri="{FF2B5EF4-FFF2-40B4-BE49-F238E27FC236}">
                <a16:creationId xmlns:a16="http://schemas.microsoft.com/office/drawing/2014/main" id="{9F2D6606-6C98-89EA-3D3C-3CDCE7A8A3E4}"/>
              </a:ext>
            </a:extLst>
          </p:cNvPr>
          <p:cNvSpPr txBox="1"/>
          <p:nvPr/>
        </p:nvSpPr>
        <p:spPr>
          <a:xfrm>
            <a:off x="318962" y="305059"/>
            <a:ext cx="577703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📌  </a:t>
            </a:r>
            <a:r>
              <a:rPr lang="en-US" b="1" dirty="0"/>
              <a:t>Lines of Code (LOC)</a:t>
            </a:r>
          </a:p>
          <a:p>
            <a:r>
              <a:rPr lang="en-US" dirty="0" err="1"/>
              <a:t>Toplam</a:t>
            </a:r>
            <a:r>
              <a:rPr lang="en-US" dirty="0"/>
              <a:t> </a:t>
            </a:r>
            <a:r>
              <a:rPr lang="en-US" dirty="0" err="1"/>
              <a:t>yazılan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satırıdır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Kodun</a:t>
            </a:r>
            <a:r>
              <a:rPr lang="en-US" dirty="0"/>
              <a:t> </a:t>
            </a:r>
            <a:r>
              <a:rPr lang="en-US" dirty="0" err="1"/>
              <a:t>bakım</a:t>
            </a:r>
            <a:r>
              <a:rPr lang="en-US" dirty="0"/>
              <a:t>, </a:t>
            </a:r>
            <a:r>
              <a:rPr lang="en-US" dirty="0" err="1"/>
              <a:t>okunabilirlik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test </a:t>
            </a:r>
            <a:r>
              <a:rPr lang="en-US" dirty="0" err="1"/>
              <a:t>edilebilirliğini</a:t>
            </a:r>
            <a:r>
              <a:rPr lang="en-US" dirty="0"/>
              <a:t> </a:t>
            </a:r>
            <a:r>
              <a:rPr lang="en-US" dirty="0" err="1"/>
              <a:t>etkiler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📌 </a:t>
            </a:r>
            <a:r>
              <a:rPr lang="en-US" b="1" dirty="0"/>
              <a:t>Comment Density (</a:t>
            </a:r>
            <a:r>
              <a:rPr lang="en-US" b="1" dirty="0" err="1"/>
              <a:t>Yorum</a:t>
            </a:r>
            <a:r>
              <a:rPr lang="en-US" b="1" dirty="0"/>
              <a:t> </a:t>
            </a:r>
            <a:r>
              <a:rPr lang="en-US" b="1" dirty="0" err="1"/>
              <a:t>Yoğunluğu</a:t>
            </a:r>
            <a:r>
              <a:rPr lang="en-US" b="1" dirty="0"/>
              <a:t>)</a:t>
            </a:r>
          </a:p>
          <a:p>
            <a:r>
              <a:rPr lang="en-US" dirty="0" err="1"/>
              <a:t>Yorum</a:t>
            </a:r>
            <a:r>
              <a:rPr lang="en-US" dirty="0"/>
              <a:t> </a:t>
            </a:r>
            <a:r>
              <a:rPr lang="en-US" dirty="0" err="1"/>
              <a:t>satırı</a:t>
            </a:r>
            <a:r>
              <a:rPr lang="en-US" dirty="0"/>
              <a:t> </a:t>
            </a:r>
            <a:r>
              <a:rPr lang="en-US" dirty="0" err="1"/>
              <a:t>oranı</a:t>
            </a:r>
            <a:r>
              <a:rPr lang="en-US" dirty="0"/>
              <a:t> = </a:t>
            </a:r>
            <a:r>
              <a:rPr lang="en-US" dirty="0" err="1"/>
              <a:t>Yorum</a:t>
            </a:r>
            <a:r>
              <a:rPr lang="en-US" dirty="0"/>
              <a:t> </a:t>
            </a:r>
            <a:r>
              <a:rPr lang="en-US" dirty="0" err="1"/>
              <a:t>Satırı</a:t>
            </a:r>
            <a:r>
              <a:rPr lang="en-US" dirty="0"/>
              <a:t> / </a:t>
            </a:r>
            <a:r>
              <a:rPr lang="en-US" dirty="0" err="1"/>
              <a:t>Toplam</a:t>
            </a:r>
            <a:r>
              <a:rPr lang="en-US" dirty="0"/>
              <a:t> </a:t>
            </a:r>
            <a:r>
              <a:rPr lang="en-US" dirty="0" err="1"/>
              <a:t>Satır</a:t>
            </a:r>
            <a:endParaRPr lang="en-US" dirty="0"/>
          </a:p>
          <a:p>
            <a:endParaRPr lang="en-US" dirty="0"/>
          </a:p>
          <a:p>
            <a:r>
              <a:rPr lang="en-US" dirty="0"/>
              <a:t>📌 </a:t>
            </a:r>
            <a:r>
              <a:rPr lang="en-US" b="1" dirty="0"/>
              <a:t>Function / File Size</a:t>
            </a:r>
          </a:p>
          <a:p>
            <a:r>
              <a:rPr lang="en-US" dirty="0"/>
              <a:t>Bir </a:t>
            </a:r>
            <a:r>
              <a:rPr lang="en-US" dirty="0" err="1"/>
              <a:t>fonksiyon</a:t>
            </a:r>
            <a:r>
              <a:rPr lang="en-US" dirty="0"/>
              <a:t> </a:t>
            </a:r>
            <a:r>
              <a:rPr lang="en-US" dirty="0" err="1"/>
              <a:t>veya</a:t>
            </a:r>
            <a:r>
              <a:rPr lang="en-US" dirty="0"/>
              <a:t> </a:t>
            </a:r>
            <a:r>
              <a:rPr lang="en-US" dirty="0" err="1"/>
              <a:t>dosyanın</a:t>
            </a:r>
            <a:r>
              <a:rPr lang="en-US" dirty="0"/>
              <a:t> </a:t>
            </a:r>
            <a:r>
              <a:rPr lang="en-US" dirty="0" err="1"/>
              <a:t>içerdiği</a:t>
            </a:r>
            <a:r>
              <a:rPr lang="en-US" dirty="0"/>
              <a:t> </a:t>
            </a:r>
            <a:r>
              <a:rPr lang="en-US" dirty="0" err="1"/>
              <a:t>satır</a:t>
            </a:r>
            <a:r>
              <a:rPr lang="en-US" dirty="0"/>
              <a:t> </a:t>
            </a:r>
            <a:r>
              <a:rPr lang="en-US" dirty="0" err="1"/>
              <a:t>sayısı</a:t>
            </a:r>
            <a:r>
              <a:rPr lang="en-US" dirty="0"/>
              <a:t>.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📌Coupling / Cohesion</a:t>
            </a:r>
          </a:p>
          <a:p>
            <a:r>
              <a:rPr lang="en-US" dirty="0"/>
              <a:t>Bir </a:t>
            </a:r>
            <a:r>
              <a:rPr lang="en-US" dirty="0" err="1"/>
              <a:t>modülün</a:t>
            </a:r>
            <a:r>
              <a:rPr lang="en-US" dirty="0"/>
              <a:t> </a:t>
            </a:r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modüllere</a:t>
            </a:r>
            <a:r>
              <a:rPr lang="en-US" dirty="0"/>
              <a:t> </a:t>
            </a:r>
            <a:r>
              <a:rPr lang="en-US" dirty="0" err="1"/>
              <a:t>olan</a:t>
            </a:r>
            <a:r>
              <a:rPr lang="en-US" dirty="0"/>
              <a:t> </a:t>
            </a:r>
            <a:r>
              <a:rPr lang="en-US" dirty="0" err="1"/>
              <a:t>bağ</a:t>
            </a:r>
            <a:r>
              <a:rPr lang="en-US" dirty="0"/>
              <a:t> </a:t>
            </a:r>
            <a:r>
              <a:rPr lang="en-US" dirty="0" err="1"/>
              <a:t>sayısı</a:t>
            </a:r>
            <a:r>
              <a:rPr lang="en-US" dirty="0"/>
              <a:t>.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FED800DC-BF5E-52B9-48E5-D7CDF4FB7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429" y="0"/>
            <a:ext cx="4475892" cy="6858000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CDE968A-81FA-616E-2D6F-20AD5C88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0" y="5756448"/>
            <a:ext cx="2216301" cy="864154"/>
          </a:xfrm>
          <a:prstGeom prst="rect">
            <a:avLst/>
          </a:prstGeom>
        </p:spPr>
      </p:pic>
      <p:graphicFrame>
        <p:nvGraphicFramePr>
          <p:cNvPr id="9" name="Tablo 8">
            <a:extLst>
              <a:ext uri="{FF2B5EF4-FFF2-40B4-BE49-F238E27FC236}">
                <a16:creationId xmlns:a16="http://schemas.microsoft.com/office/drawing/2014/main" id="{1F8D25F6-BA02-2682-2852-150EBEE4DE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496075"/>
              </p:ext>
            </p:extLst>
          </p:nvPr>
        </p:nvGraphicFramePr>
        <p:xfrm>
          <a:off x="95679" y="3951764"/>
          <a:ext cx="7143750" cy="2377440"/>
        </p:xfrm>
        <a:graphic>
          <a:graphicData uri="http://schemas.openxmlformats.org/drawingml/2006/table">
            <a:tbl>
              <a:tblPr/>
              <a:tblGrid>
                <a:gridCol w="3571875">
                  <a:extLst>
                    <a:ext uri="{9D8B030D-6E8A-4147-A177-3AD203B41FA5}">
                      <a16:colId xmlns:a16="http://schemas.microsoft.com/office/drawing/2014/main" val="4171861897"/>
                    </a:ext>
                  </a:extLst>
                </a:gridCol>
                <a:gridCol w="3571875">
                  <a:extLst>
                    <a:ext uri="{9D8B030D-6E8A-4147-A177-3AD203B41FA5}">
                      <a16:colId xmlns:a16="http://schemas.microsoft.com/office/drawing/2014/main" val="29625033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b="1" dirty="0"/>
                        <a:t>Metrics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err="1"/>
                        <a:t>Değerlendirme</a:t>
                      </a:r>
                      <a:endParaRPr lang="en-US" sz="1400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7431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Lines of Code (LOC)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Yaklaşık 35 satır. Mantıklı sınırlar içinde.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8015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/>
                        <a:t>Comment Density</a:t>
                      </a:r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%30 civarında → Açıklayıcı ve sade yorumlar var. ✔️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549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Function Size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Tüm fonksiyonlar 5-10 satır arasında. Okunabilir ve test edilebilir. ✔️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4519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Coupling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Sadece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AdcDriver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ve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DiagnosticsReporter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modüllerine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bağlı</a:t>
                      </a:r>
                      <a:r>
                        <a:rPr lang="en-US" sz="1400" dirty="0"/>
                        <a:t>. Yani </a:t>
                      </a:r>
                      <a:r>
                        <a:rPr lang="en-US" sz="1400" b="1" dirty="0"/>
                        <a:t>low to medium coupling</a:t>
                      </a:r>
                      <a:r>
                        <a:rPr lang="en-US" sz="1400" dirty="0"/>
                        <a:t>. </a:t>
                      </a:r>
                      <a:r>
                        <a:rPr lang="en-US" sz="1400" dirty="0" err="1"/>
                        <a:t>Bağımlılık</a:t>
                      </a:r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9294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5385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B01DB-347A-36D3-3715-24BB51B1F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681CA6E4-4650-D33A-76B9-F1772D45B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81297" cy="6858000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1A571E4B-334D-2098-CF01-92B9AAE75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03" y="0"/>
            <a:ext cx="6786197" cy="6858000"/>
          </a:xfrm>
          <a:prstGeom prst="rect">
            <a:avLst/>
          </a:prstGeom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7133D39-EB38-8EB7-274B-249A8AAF9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58" y="5695949"/>
            <a:ext cx="2298175" cy="89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472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238D9-2129-BCF7-3114-369D8C102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EC3503E9-C8B5-C881-25DB-A30AC525E340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MISRA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C0C0089-AD79-9189-CA85-5F4898B35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031" y="544135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01F6B79C-FB05-6AA8-8070-9087A6CF3415}"/>
              </a:ext>
            </a:extLst>
          </p:cNvPr>
          <p:cNvSpPr txBox="1"/>
          <p:nvPr/>
        </p:nvSpPr>
        <p:spPr>
          <a:xfrm>
            <a:off x="376112" y="876559"/>
            <a:ext cx="55008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MISRA</a:t>
            </a:r>
            <a:r>
              <a:rPr lang="en-US" dirty="0"/>
              <a:t>, </a:t>
            </a:r>
            <a:r>
              <a:rPr lang="en-US" dirty="0" err="1"/>
              <a:t>otomotiv</a:t>
            </a:r>
            <a:r>
              <a:rPr lang="en-US" dirty="0"/>
              <a:t> </a:t>
            </a:r>
            <a:r>
              <a:rPr lang="en-US" dirty="0" err="1"/>
              <a:t>yazılımlarında</a:t>
            </a:r>
            <a:r>
              <a:rPr lang="en-US" dirty="0"/>
              <a:t> </a:t>
            </a:r>
            <a:r>
              <a:rPr lang="en-US" b="1" dirty="0" err="1"/>
              <a:t>güvenli</a:t>
            </a:r>
            <a:r>
              <a:rPr lang="en-US" b="1" dirty="0"/>
              <a:t>, </a:t>
            </a:r>
            <a:r>
              <a:rPr lang="en-US" b="1" dirty="0" err="1"/>
              <a:t>taşınabilir</a:t>
            </a:r>
            <a:r>
              <a:rPr lang="en-US" b="1" dirty="0"/>
              <a:t> </a:t>
            </a:r>
            <a:r>
              <a:rPr lang="en-US" b="1" dirty="0" err="1"/>
              <a:t>ve</a:t>
            </a:r>
            <a:r>
              <a:rPr lang="en-US" b="1" dirty="0"/>
              <a:t> </a:t>
            </a:r>
            <a:r>
              <a:rPr lang="en-US" b="1" dirty="0" err="1"/>
              <a:t>hatasız</a:t>
            </a:r>
            <a:r>
              <a:rPr lang="en-US" b="1" dirty="0"/>
              <a:t> C/C++ </a:t>
            </a:r>
            <a:r>
              <a:rPr lang="en-US" b="1" dirty="0" err="1"/>
              <a:t>kodu</a:t>
            </a:r>
            <a:r>
              <a:rPr lang="en-US" dirty="0"/>
              <a:t> </a:t>
            </a:r>
            <a:r>
              <a:rPr lang="en-US" dirty="0" err="1"/>
              <a:t>yazmak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oluşturulmuş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dizi </a:t>
            </a:r>
            <a:r>
              <a:rPr lang="en-US" dirty="0" err="1"/>
              <a:t>kurallar</a:t>
            </a:r>
            <a:r>
              <a:rPr lang="en-US" dirty="0"/>
              <a:t> </a:t>
            </a:r>
            <a:r>
              <a:rPr lang="en-US" dirty="0" err="1"/>
              <a:t>bütünüdür</a:t>
            </a:r>
            <a:r>
              <a:rPr lang="en-US" dirty="0"/>
              <a:t>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67A2F4A-1B73-E0D5-F2F1-CA257C4239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1938388"/>
            <a:ext cx="550081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Undefined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behavior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’dan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kaçınmak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pointer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karışıklıkları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Portability (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taşınabilirlik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sağlamak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edilebilir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güvenli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geliştirmek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Otomotiv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standartlarına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(ISO 26262, ASIL)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uygunluk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sağlamak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Kodun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statik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analiz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araçlarıyla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kontrolünü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mümkün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kılmak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17E4F4D8-E1E4-F02A-6966-5B037B8B0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8466" y="5441356"/>
            <a:ext cx="1066949" cy="1209844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F58CF9D9-4E77-D150-AE11-57C3F5997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8725" y="705793"/>
            <a:ext cx="6433275" cy="3028007"/>
          </a:xfrm>
          <a:prstGeom prst="rect">
            <a:avLst/>
          </a:prstGeom>
        </p:spPr>
      </p:pic>
      <p:graphicFrame>
        <p:nvGraphicFramePr>
          <p:cNvPr id="11" name="Tablo 10">
            <a:extLst>
              <a:ext uri="{FF2B5EF4-FFF2-40B4-BE49-F238E27FC236}">
                <a16:creationId xmlns:a16="http://schemas.microsoft.com/office/drawing/2014/main" id="{62459050-468B-A49C-38A8-B50F47943E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672362"/>
              </p:ext>
            </p:extLst>
          </p:nvPr>
        </p:nvGraphicFramePr>
        <p:xfrm>
          <a:off x="376112" y="4270140"/>
          <a:ext cx="4872166" cy="2381060"/>
        </p:xfrm>
        <a:graphic>
          <a:graphicData uri="http://schemas.openxmlformats.org/drawingml/2006/table">
            <a:tbl>
              <a:tblPr/>
              <a:tblGrid>
                <a:gridCol w="2436083">
                  <a:extLst>
                    <a:ext uri="{9D8B030D-6E8A-4147-A177-3AD203B41FA5}">
                      <a16:colId xmlns:a16="http://schemas.microsoft.com/office/drawing/2014/main" val="485701556"/>
                    </a:ext>
                  </a:extLst>
                </a:gridCol>
                <a:gridCol w="2436083">
                  <a:extLst>
                    <a:ext uri="{9D8B030D-6E8A-4147-A177-3AD203B41FA5}">
                      <a16:colId xmlns:a16="http://schemas.microsoft.com/office/drawing/2014/main" val="3968428974"/>
                    </a:ext>
                  </a:extLst>
                </a:gridCol>
              </a:tblGrid>
              <a:tr h="446449">
                <a:tc>
                  <a:txBody>
                    <a:bodyPr/>
                    <a:lstStyle/>
                    <a:p>
                      <a:r>
                        <a:rPr lang="en-US" sz="1200"/>
                        <a:t>Tür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Açıklama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8790835"/>
                  </a:ext>
                </a:extLst>
              </a:tr>
              <a:tr h="446449">
                <a:tc>
                  <a:txBody>
                    <a:bodyPr/>
                    <a:lstStyle/>
                    <a:p>
                      <a:r>
                        <a:rPr lang="en-US" sz="1200" b="1" dirty="0"/>
                        <a:t>Required</a:t>
                      </a:r>
                      <a:endParaRPr 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Mutlaka uyulması gereken kurallar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074480"/>
                  </a:ext>
                </a:extLst>
              </a:tr>
              <a:tr h="744081">
                <a:tc>
                  <a:txBody>
                    <a:bodyPr/>
                    <a:lstStyle/>
                    <a:p>
                      <a:r>
                        <a:rPr lang="en-US" sz="1200" b="1"/>
                        <a:t>Advisory</a:t>
                      </a:r>
                      <a:endParaRPr lang="en-US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Uygulanması önerilen kurallar (bazı durumlarda ihlal edilebilir)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933790"/>
                  </a:ext>
                </a:extLst>
              </a:tr>
              <a:tr h="744081">
                <a:tc>
                  <a:txBody>
                    <a:bodyPr/>
                    <a:lstStyle/>
                    <a:p>
                      <a:r>
                        <a:rPr lang="en-US" sz="1200" b="1" dirty="0"/>
                        <a:t>Mandatory</a:t>
                      </a:r>
                      <a:endParaRPr 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Mutlak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zorunlu</a:t>
                      </a:r>
                      <a:r>
                        <a:rPr lang="en-US" sz="1200" dirty="0"/>
                        <a:t> (</a:t>
                      </a:r>
                      <a:r>
                        <a:rPr lang="en-US" sz="1200" dirty="0" err="1"/>
                        <a:t>ihlal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edilmesi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sistem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güvenliğini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tehlikeye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atar</a:t>
                      </a:r>
                      <a:r>
                        <a:rPr lang="en-US" sz="12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097372"/>
                  </a:ext>
                </a:extLst>
              </a:tr>
            </a:tbl>
          </a:graphicData>
        </a:graphic>
      </p:graphicFrame>
      <p:sp>
        <p:nvSpPr>
          <p:cNvPr id="12" name="Rectangle 2">
            <a:extLst>
              <a:ext uri="{FF2B5EF4-FFF2-40B4-BE49-F238E27FC236}">
                <a16:creationId xmlns:a16="http://schemas.microsoft.com/office/drawing/2014/main" id="{31A909FE-E6C8-8C35-456A-E01E0E0CD5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8725" y="3841522"/>
            <a:ext cx="6315936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kaydırma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&gt;&gt;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işlemi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yaparken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kaydırma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miktarı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sağ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operand)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şu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sınırlar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içinde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olmalıdır</a:t>
            </a:r>
            <a:r>
              <a:rPr lang="en-US" altLang="en-US" sz="1600" dirty="0">
                <a:latin typeface="Arial" panose="020B0604020202020204" pitchFamily="34" charset="0"/>
              </a:rPr>
              <a:t>. </a:t>
            </a:r>
            <a:r>
              <a:rPr lang="en-US" sz="1600" dirty="0"/>
              <a:t>C </a:t>
            </a:r>
            <a:r>
              <a:rPr lang="en-US" sz="1600" dirty="0" err="1"/>
              <a:t>dilinde</a:t>
            </a:r>
            <a:r>
              <a:rPr lang="en-US" sz="1600" dirty="0"/>
              <a:t>, </a:t>
            </a:r>
            <a:r>
              <a:rPr lang="en-US" sz="1600" b="1" dirty="0"/>
              <a:t>shift </a:t>
            </a:r>
            <a:r>
              <a:rPr lang="en-US" sz="1600" b="1" dirty="0" err="1"/>
              <a:t>operatörlerinde</a:t>
            </a:r>
            <a:r>
              <a:rPr lang="en-US" sz="1600" b="1" dirty="0"/>
              <a:t> </a:t>
            </a:r>
            <a:r>
              <a:rPr lang="en-US" sz="1600" b="1" dirty="0" err="1"/>
              <a:t>sağ</a:t>
            </a:r>
            <a:r>
              <a:rPr lang="en-US" sz="1600" b="1" dirty="0"/>
              <a:t> operand (</a:t>
            </a:r>
            <a:r>
              <a:rPr lang="en-US" sz="1600" b="1" dirty="0" err="1"/>
              <a:t>kaydırma</a:t>
            </a:r>
            <a:r>
              <a:rPr lang="en-US" sz="1600" b="1" dirty="0"/>
              <a:t> </a:t>
            </a:r>
            <a:r>
              <a:rPr lang="en-US" sz="1600" b="1" dirty="0" err="1"/>
              <a:t>miktarı</a:t>
            </a:r>
            <a:r>
              <a:rPr lang="en-US" sz="1600" b="1" dirty="0"/>
              <a:t>)</a:t>
            </a:r>
            <a:r>
              <a:rPr lang="en-US" sz="1600" dirty="0"/>
              <a:t> </a:t>
            </a:r>
            <a:r>
              <a:rPr lang="en-US" sz="1600" dirty="0" err="1"/>
              <a:t>eğer</a:t>
            </a:r>
            <a:r>
              <a:rPr lang="en-US" sz="1600" dirty="0"/>
              <a:t> </a:t>
            </a:r>
            <a:r>
              <a:rPr lang="en-US" sz="1600" dirty="0" err="1"/>
              <a:t>tür</a:t>
            </a:r>
            <a:r>
              <a:rPr lang="en-US" sz="1600" dirty="0"/>
              <a:t> </a:t>
            </a:r>
            <a:r>
              <a:rPr lang="en-US" sz="1600" dirty="0" err="1"/>
              <a:t>boyutunu</a:t>
            </a:r>
            <a:r>
              <a:rPr lang="en-US" sz="1600" dirty="0"/>
              <a:t> </a:t>
            </a:r>
            <a:r>
              <a:rPr lang="en-US" sz="1600" dirty="0" err="1"/>
              <a:t>aşarsa</a:t>
            </a:r>
            <a:r>
              <a:rPr lang="en-US" sz="1600" dirty="0"/>
              <a:t>, </a:t>
            </a:r>
            <a:r>
              <a:rPr lang="en-US" sz="1600" b="1" dirty="0" err="1"/>
              <a:t>tanımsız</a:t>
            </a:r>
            <a:r>
              <a:rPr lang="en-US" sz="1600" b="1" dirty="0"/>
              <a:t> </a:t>
            </a:r>
            <a:r>
              <a:rPr lang="en-US" sz="1600" b="1" dirty="0" err="1"/>
              <a:t>davranış</a:t>
            </a:r>
            <a:r>
              <a:rPr lang="en-US" sz="1600" b="1" dirty="0"/>
              <a:t> (undefined behavior)</a:t>
            </a:r>
            <a:r>
              <a:rPr lang="en-US" sz="1600" dirty="0"/>
              <a:t> </a:t>
            </a:r>
            <a:r>
              <a:rPr lang="en-US" sz="1600" dirty="0" err="1"/>
              <a:t>ortaya</a:t>
            </a:r>
            <a:r>
              <a:rPr lang="en-US" sz="1600" dirty="0"/>
              <a:t> </a:t>
            </a:r>
            <a:r>
              <a:rPr lang="en-US" sz="1600" dirty="0" err="1"/>
              <a:t>çıkar</a:t>
            </a:r>
            <a:r>
              <a:rPr lang="en-US" sz="1600" dirty="0"/>
              <a:t>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2881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7660F-5169-BE5A-CE7B-037D9D951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945242FA-C68B-E9D4-0E53-343BCB914D72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MISRA Suppression</a:t>
            </a: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5B72E299-2E98-136E-8356-B3E502A18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8723BB6D-5004-F695-07D3-92B7DB5415CF}"/>
              </a:ext>
            </a:extLst>
          </p:cNvPr>
          <p:cNvSpPr txBox="1"/>
          <p:nvPr/>
        </p:nvSpPr>
        <p:spPr>
          <a:xfrm>
            <a:off x="376111" y="876559"/>
            <a:ext cx="92631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Suppression, </a:t>
            </a:r>
            <a:r>
              <a:rPr lang="en-US" dirty="0" err="1"/>
              <a:t>bir</a:t>
            </a:r>
            <a:r>
              <a:rPr lang="en-US" dirty="0"/>
              <a:t> MISRA </a:t>
            </a:r>
            <a:r>
              <a:rPr lang="en-US" dirty="0" err="1"/>
              <a:t>kural</a:t>
            </a:r>
            <a:r>
              <a:rPr lang="en-US" dirty="0"/>
              <a:t> </a:t>
            </a:r>
            <a:r>
              <a:rPr lang="en-US" dirty="0" err="1"/>
              <a:t>ihlalinin</a:t>
            </a:r>
            <a:r>
              <a:rPr lang="en-US" dirty="0"/>
              <a:t>:</a:t>
            </a:r>
          </a:p>
          <a:p>
            <a:pPr>
              <a:buNone/>
            </a:pPr>
            <a:r>
              <a:rPr lang="en-US" dirty="0" err="1"/>
              <a:t>Geliştirici</a:t>
            </a:r>
            <a:r>
              <a:rPr lang="en-US" dirty="0"/>
              <a:t> </a:t>
            </a:r>
            <a:r>
              <a:rPr lang="en-US" dirty="0" err="1"/>
              <a:t>tarafından</a:t>
            </a:r>
            <a:r>
              <a:rPr lang="en-US" dirty="0"/>
              <a:t> </a:t>
            </a:r>
            <a:r>
              <a:rPr lang="en-US" dirty="0" err="1"/>
              <a:t>bilinçli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fark </a:t>
            </a:r>
            <a:r>
              <a:rPr lang="en-US" dirty="0" err="1"/>
              <a:t>edilip</a:t>
            </a:r>
            <a:r>
              <a:rPr lang="en-US" dirty="0"/>
              <a:t>, </a:t>
            </a:r>
            <a:r>
              <a:rPr lang="en-US" dirty="0" err="1"/>
              <a:t>gerekçelendirilerek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içinde</a:t>
            </a:r>
            <a:r>
              <a:rPr lang="en-US" dirty="0"/>
              <a:t> "yok </a:t>
            </a:r>
            <a:r>
              <a:rPr lang="en-US" dirty="0" err="1"/>
              <a:t>sayıldığını</a:t>
            </a:r>
            <a:r>
              <a:rPr lang="en-US" dirty="0"/>
              <a:t>"</a:t>
            </a:r>
          </a:p>
          <a:p>
            <a:r>
              <a:rPr lang="en-US" dirty="0"/>
              <a:t>Statik </a:t>
            </a:r>
            <a:r>
              <a:rPr lang="en-US" dirty="0" err="1"/>
              <a:t>analiz</a:t>
            </a:r>
            <a:r>
              <a:rPr lang="en-US" dirty="0"/>
              <a:t> </a:t>
            </a:r>
            <a:r>
              <a:rPr lang="en-US" dirty="0" err="1"/>
              <a:t>aracı</a:t>
            </a:r>
            <a:r>
              <a:rPr lang="en-US" dirty="0"/>
              <a:t> </a:t>
            </a:r>
            <a:r>
              <a:rPr lang="en-US" dirty="0" err="1"/>
              <a:t>tarafından</a:t>
            </a:r>
            <a:r>
              <a:rPr lang="en-US" dirty="0"/>
              <a:t> da </a:t>
            </a:r>
            <a:r>
              <a:rPr lang="en-US" dirty="0" err="1"/>
              <a:t>bastırılmasını</a:t>
            </a:r>
            <a:r>
              <a:rPr lang="en-US" dirty="0"/>
              <a:t> </a:t>
            </a:r>
            <a:r>
              <a:rPr lang="en-US" dirty="0" err="1"/>
              <a:t>sağladığını</a:t>
            </a:r>
            <a:r>
              <a:rPr lang="en-US" dirty="0"/>
              <a:t> </a:t>
            </a:r>
            <a:r>
              <a:rPr lang="en-US" dirty="0" err="1"/>
              <a:t>belirten</a:t>
            </a:r>
            <a:r>
              <a:rPr lang="en-US" dirty="0"/>
              <a:t> </a:t>
            </a:r>
            <a:r>
              <a:rPr lang="en-US" dirty="0" err="1"/>
              <a:t>yöntemdir</a:t>
            </a:r>
            <a:r>
              <a:rPr lang="en-US" dirty="0"/>
              <a:t>.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6EA46F29-C90F-9AD2-AB86-FEB67AA56302}"/>
              </a:ext>
            </a:extLst>
          </p:cNvPr>
          <p:cNvSpPr txBox="1"/>
          <p:nvPr/>
        </p:nvSpPr>
        <p:spPr>
          <a:xfrm>
            <a:off x="376110" y="1799889"/>
            <a:ext cx="907269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⚠️ Suppression Ne Zaman </a:t>
            </a:r>
            <a:r>
              <a:rPr lang="en-US" b="1" dirty="0" err="1"/>
              <a:t>Kullanılır</a:t>
            </a:r>
            <a:r>
              <a:rPr lang="en-US" b="1" dirty="0"/>
              <a:t>?</a:t>
            </a:r>
          </a:p>
          <a:p>
            <a:pPr>
              <a:buNone/>
            </a:pPr>
            <a:r>
              <a:rPr lang="en-US" dirty="0"/>
              <a:t>Suppression </a:t>
            </a:r>
            <a:r>
              <a:rPr lang="en-US" b="1" dirty="0"/>
              <a:t>son </a:t>
            </a:r>
            <a:r>
              <a:rPr lang="en-US" b="1" dirty="0" err="1"/>
              <a:t>çare</a:t>
            </a:r>
            <a:r>
              <a:rPr lang="en-US" dirty="0"/>
              <a:t> </a:t>
            </a:r>
            <a:r>
              <a:rPr lang="en-US" dirty="0" err="1"/>
              <a:t>olmalıdır</a:t>
            </a:r>
            <a:r>
              <a:rPr lang="en-US" dirty="0"/>
              <a:t>. </a:t>
            </a:r>
            <a:r>
              <a:rPr lang="en-US" dirty="0" err="1"/>
              <a:t>Aşağıdaki</a:t>
            </a:r>
            <a:r>
              <a:rPr lang="en-US" dirty="0"/>
              <a:t> </a:t>
            </a:r>
            <a:r>
              <a:rPr lang="en-US" dirty="0" err="1"/>
              <a:t>durumlarda</a:t>
            </a:r>
            <a:r>
              <a:rPr lang="en-US" dirty="0"/>
              <a:t> </a:t>
            </a:r>
            <a:r>
              <a:rPr lang="en-US" dirty="0" err="1"/>
              <a:t>kullanılır</a:t>
            </a:r>
            <a:r>
              <a:rPr lang="en-US" dirty="0"/>
              <a:t>: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Donanım</a:t>
            </a:r>
            <a:r>
              <a:rPr lang="en-US" dirty="0"/>
              <a:t> </a:t>
            </a:r>
            <a:r>
              <a:rPr lang="en-US" dirty="0" err="1"/>
              <a:t>seviyesi</a:t>
            </a:r>
            <a:r>
              <a:rPr lang="en-US" dirty="0"/>
              <a:t> </a:t>
            </a:r>
            <a:r>
              <a:rPr lang="en-US" dirty="0" err="1"/>
              <a:t>işlem</a:t>
            </a:r>
            <a:r>
              <a:rPr lang="en-US" dirty="0"/>
              <a:t> </a:t>
            </a:r>
            <a:r>
              <a:rPr lang="en-US" dirty="0" err="1"/>
              <a:t>gerekiyorsa</a:t>
            </a:r>
            <a:r>
              <a:rPr lang="en-US" dirty="0"/>
              <a:t> (</a:t>
            </a:r>
            <a:r>
              <a:rPr lang="en-US" dirty="0" err="1"/>
              <a:t>örneğin</a:t>
            </a:r>
            <a:r>
              <a:rPr lang="en-US" dirty="0"/>
              <a:t>: bit-manipulation, register </a:t>
            </a:r>
            <a:r>
              <a:rPr lang="en-US" dirty="0" err="1"/>
              <a:t>macro'ları</a:t>
            </a:r>
            <a:r>
              <a:rPr lang="en-US" dirty="0"/>
              <a:t>).</a:t>
            </a:r>
          </a:p>
          <a:p>
            <a:pPr>
              <a:buFont typeface="+mj-lt"/>
              <a:buAutoNum type="arabicPeriod"/>
            </a:pPr>
            <a:r>
              <a:rPr lang="en-US" dirty="0"/>
              <a:t>Third-party (3rd party) library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dirty="0" err="1"/>
              <a:t>MISRA’ya</a:t>
            </a:r>
            <a:r>
              <a:rPr lang="en-US" dirty="0"/>
              <a:t> </a:t>
            </a:r>
            <a:r>
              <a:rPr lang="en-US" dirty="0" err="1"/>
              <a:t>uymayan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varsa</a:t>
            </a:r>
            <a:r>
              <a:rPr lang="en-US" dirty="0"/>
              <a:t>.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Kodun</a:t>
            </a:r>
            <a:r>
              <a:rPr lang="en-US" dirty="0"/>
              <a:t> </a:t>
            </a:r>
            <a:r>
              <a:rPr lang="en-US" dirty="0" err="1"/>
              <a:t>yeniden</a:t>
            </a:r>
            <a:r>
              <a:rPr lang="en-US" dirty="0"/>
              <a:t> </a:t>
            </a:r>
            <a:r>
              <a:rPr lang="en-US" dirty="0" err="1"/>
              <a:t>yazılması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davranışını</a:t>
            </a:r>
            <a:r>
              <a:rPr lang="en-US" dirty="0"/>
              <a:t> </a:t>
            </a:r>
            <a:r>
              <a:rPr lang="en-US" dirty="0" err="1"/>
              <a:t>bozacaksa</a:t>
            </a:r>
            <a:r>
              <a:rPr lang="en-US" dirty="0"/>
              <a:t>.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9DCB4C46-4CE6-5072-CD1B-29D49683327C}"/>
              </a:ext>
            </a:extLst>
          </p:cNvPr>
          <p:cNvSpPr txBox="1"/>
          <p:nvPr/>
        </p:nvSpPr>
        <p:spPr>
          <a:xfrm>
            <a:off x="4152899" y="380648"/>
            <a:ext cx="7781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❌ </a:t>
            </a:r>
            <a:r>
              <a:rPr lang="en-US" b="1" dirty="0" err="1"/>
              <a:t>Justification’sız</a:t>
            </a:r>
            <a:r>
              <a:rPr lang="en-US" b="1" dirty="0"/>
              <a:t> suppress → ASPICE </a:t>
            </a:r>
            <a:r>
              <a:rPr lang="en-US" b="1" dirty="0" err="1"/>
              <a:t>ve</a:t>
            </a:r>
            <a:r>
              <a:rPr lang="en-US" b="1" dirty="0"/>
              <a:t> ISO 26262 </a:t>
            </a:r>
            <a:r>
              <a:rPr lang="en-US" b="1" dirty="0" err="1"/>
              <a:t>süreçlerinde</a:t>
            </a:r>
            <a:r>
              <a:rPr lang="en-US" b="1" dirty="0"/>
              <a:t> </a:t>
            </a:r>
            <a:r>
              <a:rPr lang="en-US" b="1" dirty="0" err="1"/>
              <a:t>hata</a:t>
            </a:r>
            <a:r>
              <a:rPr lang="en-US" b="1" dirty="0"/>
              <a:t>.</a:t>
            </a: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6455465C-2AD2-3103-4143-771B79A96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432" y="2360549"/>
            <a:ext cx="2743583" cy="714475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17BC2878-E044-1465-2FBC-2898FAB33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32" y="3338882"/>
            <a:ext cx="7319278" cy="3138469"/>
          </a:xfrm>
          <a:prstGeom prst="rect">
            <a:avLst/>
          </a:prstGeom>
        </p:spPr>
      </p:pic>
      <p:sp>
        <p:nvSpPr>
          <p:cNvPr id="14" name="Rectangle 1">
            <a:extLst>
              <a:ext uri="{FF2B5EF4-FFF2-40B4-BE49-F238E27FC236}">
                <a16:creationId xmlns:a16="http://schemas.microsoft.com/office/drawing/2014/main" id="{711BCC18-74E5-CBE3-013A-764430FA3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8637" y="3136689"/>
            <a:ext cx="325333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Açık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kaynak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(GPL)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MISRA C:2012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sınırlı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destek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mevcut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Basit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hızlı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statik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analiz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aracı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Visual Studio Code,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gibi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IDE’lere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entegre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edilebilir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2684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B3E40-7519-89FD-1724-4B46BDEC8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65E0336-9834-3BAA-8762-8994F0833630}"/>
              </a:ext>
            </a:extLst>
          </p:cNvPr>
          <p:cNvSpPr txBox="1"/>
          <p:nvPr/>
        </p:nvSpPr>
        <p:spPr>
          <a:xfrm>
            <a:off x="376112" y="230228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✍️ </a:t>
            </a:r>
            <a:r>
              <a:rPr lang="en-US" sz="3600" dirty="0" err="1"/>
              <a:t>toString</a:t>
            </a:r>
            <a:r>
              <a:rPr lang="en-US" sz="3600" dirty="0"/>
              <a:t>()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02A7083-7899-D36E-A7DE-DF7784091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281" y="5399002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49B9D9E-1D40-98A9-D335-8BF1E7F76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874586"/>
            <a:ext cx="7101012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OOP'de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toString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metodu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nesnenin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anlık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durumunu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(state)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insan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tarafından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okunabilir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metin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formatına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çevirir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CA27291-D64E-1672-28AE-F6C3B4B6A757}"/>
              </a:ext>
            </a:extLst>
          </p:cNvPr>
          <p:cNvSpPr txBox="1"/>
          <p:nvPr/>
        </p:nvSpPr>
        <p:spPr>
          <a:xfrm>
            <a:off x="8158287" y="807652"/>
            <a:ext cx="3657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C'de</a:t>
            </a:r>
            <a:r>
              <a:rPr lang="en-US" dirty="0"/>
              <a:t>: OOC </a:t>
            </a:r>
            <a:r>
              <a:rPr lang="en-US" dirty="0" err="1"/>
              <a:t>mimarilerde</a:t>
            </a:r>
            <a:r>
              <a:rPr lang="en-US" dirty="0"/>
              <a:t> char* </a:t>
            </a:r>
            <a:r>
              <a:rPr lang="en-US" dirty="0" err="1"/>
              <a:t>ClassName_toString</a:t>
            </a:r>
            <a:r>
              <a:rPr lang="en-US" dirty="0"/>
              <a:t>(void) </a:t>
            </a:r>
            <a:r>
              <a:rPr lang="en-US" dirty="0" err="1"/>
              <a:t>şeklinde</a:t>
            </a:r>
            <a:r>
              <a:rPr lang="en-US" dirty="0"/>
              <a:t> </a:t>
            </a:r>
            <a:r>
              <a:rPr lang="en-US" dirty="0" err="1"/>
              <a:t>yapılır</a:t>
            </a:r>
            <a:r>
              <a:rPr lang="en-US" dirty="0"/>
              <a:t>.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5BD06FA4-3016-EC71-B548-75CA8BABB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2" y="2009352"/>
            <a:ext cx="8292249" cy="4576066"/>
          </a:xfrm>
          <a:prstGeom prst="rect">
            <a:avLst/>
          </a:prstGeom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29FF1677-2B10-FB25-72B7-01BAEC8C3D68}"/>
              </a:ext>
            </a:extLst>
          </p:cNvPr>
          <p:cNvSpPr txBox="1"/>
          <p:nvPr/>
        </p:nvSpPr>
        <p:spPr>
          <a:xfrm>
            <a:off x="8849281" y="2009352"/>
            <a:ext cx="29056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🧪 </a:t>
            </a:r>
            <a:r>
              <a:rPr lang="en-US" b="1" dirty="0"/>
              <a:t>Debugging</a:t>
            </a:r>
          </a:p>
          <a:p>
            <a:r>
              <a:rPr lang="en-US" dirty="0"/>
              <a:t>📊 </a:t>
            </a:r>
            <a:r>
              <a:rPr lang="en-US" b="1" dirty="0" err="1"/>
              <a:t>Loglama</a:t>
            </a:r>
            <a:r>
              <a:rPr lang="en-US" b="1" dirty="0"/>
              <a:t> / </a:t>
            </a:r>
            <a:r>
              <a:rPr lang="en-US" b="1" dirty="0" err="1"/>
              <a:t>Telemetri</a:t>
            </a:r>
            <a:endParaRPr lang="en-US" b="1" dirty="0"/>
          </a:p>
          <a:p>
            <a:r>
              <a:rPr lang="en-US" dirty="0"/>
              <a:t>🧰 </a:t>
            </a:r>
            <a:r>
              <a:rPr lang="en-US" b="1" dirty="0"/>
              <a:t>Test &amp; Validation</a:t>
            </a:r>
          </a:p>
          <a:p>
            <a:r>
              <a:rPr lang="en-US" dirty="0"/>
              <a:t>💡 </a:t>
            </a:r>
            <a:r>
              <a:rPr lang="en-US" b="1" dirty="0" err="1"/>
              <a:t>Diagnostik</a:t>
            </a:r>
            <a:r>
              <a:rPr lang="en-US" b="1" dirty="0"/>
              <a:t> &amp; </a:t>
            </a:r>
            <a:r>
              <a:rPr lang="en-US" b="1" dirty="0" err="1"/>
              <a:t>İzlenebilirlik</a:t>
            </a:r>
            <a:endParaRPr lang="en-US" b="1" dirty="0"/>
          </a:p>
          <a:p>
            <a:r>
              <a:rPr lang="en-US" dirty="0"/>
              <a:t>🤝 </a:t>
            </a:r>
            <a:r>
              <a:rPr lang="en-US" b="1" dirty="0"/>
              <a:t>Interface </a:t>
            </a:r>
            <a:r>
              <a:rPr lang="en-US" b="1" dirty="0" err="1"/>
              <a:t>standardizasyonu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72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57B3E-641E-5916-DF27-97E52817A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standing Growth Mindset vs Fixed Mindset - Mentorloop">
            <a:extLst>
              <a:ext uri="{FF2B5EF4-FFF2-40B4-BE49-F238E27FC236}">
                <a16:creationId xmlns:a16="http://schemas.microsoft.com/office/drawing/2014/main" id="{50DD0E07-5966-1437-DA3E-7C0EFBFD4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89" y="415756"/>
            <a:ext cx="10550604" cy="5937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66657C59-D389-7661-1EEB-BDCBD5A55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399" y="5614416"/>
            <a:ext cx="2340192" cy="91246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132C29C5-9CAE-D8FD-C72A-59A5539886F7}"/>
              </a:ext>
            </a:extLst>
          </p:cNvPr>
          <p:cNvSpPr txBox="1"/>
          <p:nvPr/>
        </p:nvSpPr>
        <p:spPr>
          <a:xfrm>
            <a:off x="3504438" y="644224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Growth mindset, </a:t>
            </a:r>
            <a:r>
              <a:rPr lang="en-US" dirty="0" err="1"/>
              <a:t>geliştirici</a:t>
            </a:r>
            <a:r>
              <a:rPr lang="en-US" dirty="0"/>
              <a:t> </a:t>
            </a:r>
            <a:r>
              <a:rPr lang="en-US" dirty="0" err="1"/>
              <a:t>kariyerinin</a:t>
            </a:r>
            <a:r>
              <a:rPr lang="en-US" dirty="0"/>
              <a:t> </a:t>
            </a:r>
            <a:r>
              <a:rPr lang="en-US" dirty="0" err="1"/>
              <a:t>yakıtıdır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15557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3DB83-94DD-388C-2505-C974B422A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2BB5D33-09EC-9DC2-1505-D4041C692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DBD5257B-2F70-6C47-2525-6D4F040AACBE}"/>
              </a:ext>
            </a:extLst>
          </p:cNvPr>
          <p:cNvSpPr txBox="1"/>
          <p:nvPr/>
        </p:nvSpPr>
        <p:spPr>
          <a:xfrm>
            <a:off x="456011" y="256861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ExponentialCalculator</a:t>
            </a:r>
            <a:r>
              <a:rPr lang="en-US" sz="3600" dirty="0"/>
              <a:t> Example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FF91F0A-4E87-F7C0-40D7-114126737683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56011" y="903192"/>
            <a:ext cx="643838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b="1" dirty="0" err="1"/>
              <a:t>ExponentialCalculator</a:t>
            </a:r>
            <a:r>
              <a:rPr lang="en-US" dirty="0"/>
              <a:t>, </a:t>
            </a:r>
            <a:r>
              <a:rPr lang="en-US" dirty="0" err="1"/>
              <a:t>giriş</a:t>
            </a:r>
            <a:r>
              <a:rPr lang="en-US" dirty="0"/>
              <a:t> </a:t>
            </a:r>
            <a:r>
              <a:rPr lang="en-US" dirty="0" err="1"/>
              <a:t>voltajını</a:t>
            </a:r>
            <a:r>
              <a:rPr lang="en-US" dirty="0"/>
              <a:t> </a:t>
            </a:r>
            <a:r>
              <a:rPr lang="en-US" dirty="0" err="1"/>
              <a:t>okuyarak</a:t>
            </a:r>
            <a:r>
              <a:rPr lang="en-US" dirty="0"/>
              <a:t> </a:t>
            </a:r>
            <a:r>
              <a:rPr lang="en-US" b="1" dirty="0" err="1"/>
              <a:t>e^x</a:t>
            </a:r>
            <a:r>
              <a:rPr lang="en-US" dirty="0"/>
              <a:t> </a:t>
            </a:r>
            <a:r>
              <a:rPr lang="en-US" dirty="0" err="1"/>
              <a:t>değerini</a:t>
            </a:r>
            <a:r>
              <a:rPr lang="en-US" dirty="0"/>
              <a:t> Taylor </a:t>
            </a:r>
            <a:r>
              <a:rPr lang="en-US" dirty="0" err="1"/>
              <a:t>serisinin</a:t>
            </a:r>
            <a:r>
              <a:rPr lang="en-US" dirty="0"/>
              <a:t> ilk 7 </a:t>
            </a:r>
            <a:r>
              <a:rPr lang="en-US" dirty="0" err="1"/>
              <a:t>terimiyle</a:t>
            </a:r>
            <a:r>
              <a:rPr lang="en-US" dirty="0"/>
              <a:t> </a:t>
            </a:r>
            <a:r>
              <a:rPr lang="en-US" dirty="0" err="1"/>
              <a:t>hesaplayan</a:t>
            </a:r>
            <a:r>
              <a:rPr lang="en-US" dirty="0"/>
              <a:t>, </a:t>
            </a:r>
            <a:r>
              <a:rPr lang="en-US" dirty="0" err="1"/>
              <a:t>sonucu</a:t>
            </a:r>
            <a:r>
              <a:rPr lang="en-US" dirty="0"/>
              <a:t> </a:t>
            </a:r>
            <a:r>
              <a:rPr lang="en-US" dirty="0" err="1"/>
              <a:t>tanımlı</a:t>
            </a:r>
            <a:r>
              <a:rPr lang="en-US" dirty="0"/>
              <a:t> </a:t>
            </a:r>
            <a:r>
              <a:rPr lang="en-US" dirty="0" err="1"/>
              <a:t>limitler</a:t>
            </a:r>
            <a:r>
              <a:rPr lang="en-US" dirty="0"/>
              <a:t>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dirty="0" err="1"/>
              <a:t>sınırlandırarak</a:t>
            </a:r>
            <a:r>
              <a:rPr lang="en-US" dirty="0"/>
              <a:t> </a:t>
            </a:r>
            <a:r>
              <a:rPr lang="en-US" dirty="0" err="1"/>
              <a:t>çıkış</a:t>
            </a:r>
            <a:r>
              <a:rPr lang="en-US" dirty="0"/>
              <a:t> </a:t>
            </a:r>
            <a:r>
              <a:rPr lang="en-US" dirty="0" err="1"/>
              <a:t>portuna</a:t>
            </a:r>
            <a:r>
              <a:rPr lang="en-US" dirty="0"/>
              <a:t> </a:t>
            </a:r>
            <a:r>
              <a:rPr lang="en-US" dirty="0" err="1"/>
              <a:t>ileten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bileşendir</a:t>
            </a:r>
            <a:r>
              <a:rPr lang="en-US" dirty="0"/>
              <a:t>. </a:t>
            </a:r>
            <a:r>
              <a:rPr lang="en-US" dirty="0" err="1"/>
              <a:t>Giriş</a:t>
            </a:r>
            <a:r>
              <a:rPr lang="en-US" dirty="0"/>
              <a:t> </a:t>
            </a:r>
            <a:r>
              <a:rPr lang="en-US" dirty="0" err="1"/>
              <a:t>verisinin</a:t>
            </a:r>
            <a:r>
              <a:rPr lang="en-US" dirty="0"/>
              <a:t> </a:t>
            </a:r>
            <a:r>
              <a:rPr lang="en-US" dirty="0" err="1"/>
              <a:t>geçerliliğine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uygun</a:t>
            </a:r>
            <a:r>
              <a:rPr lang="en-US" dirty="0"/>
              <a:t> </a:t>
            </a:r>
            <a:r>
              <a:rPr lang="en-US" dirty="0" err="1"/>
              <a:t>bayrakları</a:t>
            </a:r>
            <a:r>
              <a:rPr lang="en-US" dirty="0"/>
              <a:t> </a:t>
            </a:r>
            <a:r>
              <a:rPr lang="en-US" dirty="0" err="1"/>
              <a:t>kullanır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parametreleri</a:t>
            </a:r>
            <a:r>
              <a:rPr lang="en-US" dirty="0"/>
              <a:t> </a:t>
            </a:r>
            <a:r>
              <a:rPr lang="en-US" dirty="0" err="1"/>
              <a:t>doğrudan</a:t>
            </a:r>
            <a:r>
              <a:rPr lang="en-US" dirty="0"/>
              <a:t> port </a:t>
            </a:r>
            <a:r>
              <a:rPr lang="en-US" dirty="0" err="1"/>
              <a:t>üzerinden</a:t>
            </a:r>
            <a:r>
              <a:rPr lang="en-US" dirty="0"/>
              <a:t> </a:t>
            </a:r>
            <a:r>
              <a:rPr lang="en-US" dirty="0" err="1"/>
              <a:t>okur</a:t>
            </a:r>
            <a:r>
              <a:rPr lang="en-US" dirty="0"/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EAB304D5-EFB8-DA48-477A-97F8AD63B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4400" y="1092292"/>
            <a:ext cx="5020656" cy="868676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87199E8-532D-F7BD-E314-EEAD0FD5B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943" y="2569621"/>
            <a:ext cx="6235787" cy="41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061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A11A9-3DF6-C328-EAC0-B57BE3841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501A7CBE-FB6C-791D-AF6A-8C479B9555E1}"/>
              </a:ext>
            </a:extLst>
          </p:cNvPr>
          <p:cNvSpPr txBox="1"/>
          <p:nvPr/>
        </p:nvSpPr>
        <p:spPr>
          <a:xfrm>
            <a:off x="376112" y="294548"/>
            <a:ext cx="11501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⚠️ </a:t>
            </a:r>
            <a:r>
              <a:rPr lang="en-US" sz="3600" b="1" dirty="0" err="1"/>
              <a:t>Donanımsal</a:t>
            </a:r>
            <a:r>
              <a:rPr lang="en-US" sz="3600" b="1" dirty="0"/>
              <a:t> </a:t>
            </a:r>
            <a:r>
              <a:rPr lang="en-US" sz="3600" b="1" dirty="0" err="1"/>
              <a:t>Problemlerde</a:t>
            </a:r>
            <a:r>
              <a:rPr lang="en-US" sz="3600" b="1" dirty="0"/>
              <a:t> </a:t>
            </a:r>
            <a:r>
              <a:rPr lang="en-US" sz="3600" b="1" dirty="0" err="1"/>
              <a:t>Sabır</a:t>
            </a:r>
            <a:r>
              <a:rPr lang="en-US" sz="3600" b="1" dirty="0"/>
              <a:t> </a:t>
            </a:r>
            <a:r>
              <a:rPr lang="en-US" sz="3600" b="1" dirty="0" err="1"/>
              <a:t>ve</a:t>
            </a:r>
            <a:r>
              <a:rPr lang="en-US" sz="3600" b="1" dirty="0"/>
              <a:t> </a:t>
            </a:r>
            <a:r>
              <a:rPr lang="en-US" sz="3600" b="1" dirty="0" err="1"/>
              <a:t>Öğrenme</a:t>
            </a:r>
            <a:r>
              <a:rPr lang="en-US" sz="3600" b="1" dirty="0"/>
              <a:t> </a:t>
            </a:r>
            <a:r>
              <a:rPr lang="en-US" sz="3600" b="1" dirty="0" err="1"/>
              <a:t>İsteği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DB74764F-4276-BCE7-CC75-685158276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C4E9DB76-10BD-6D35-83EC-367A5700AC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12" y="1006064"/>
            <a:ext cx="10500360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mühendisin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I2C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sensörden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okuyamaması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durumu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Fixed Mindset: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“Bu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sensör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bozuk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galiba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Ya da ben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anlamıyorum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Biri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gelip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çözsün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.”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Growth Mindset: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“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Datasheet'e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daha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bakayım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Logic analyzer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hattı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inceleyeyim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Belki ACK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gelmiyordur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adres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yanlış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.”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C5148CDE-38B3-E34D-8286-3B03F4BCA8AA}"/>
              </a:ext>
            </a:extLst>
          </p:cNvPr>
          <p:cNvSpPr txBox="1"/>
          <p:nvPr/>
        </p:nvSpPr>
        <p:spPr>
          <a:xfrm>
            <a:off x="376112" y="3105834"/>
            <a:ext cx="11501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🧪 </a:t>
            </a:r>
            <a:r>
              <a:rPr lang="en-US" sz="3600" b="1" dirty="0" err="1"/>
              <a:t>Yetersiz</a:t>
            </a:r>
            <a:r>
              <a:rPr lang="en-US" sz="3600" b="1" dirty="0"/>
              <a:t> </a:t>
            </a:r>
            <a:r>
              <a:rPr lang="en-US" sz="3600" b="1" dirty="0" err="1"/>
              <a:t>Dokümantasyonla</a:t>
            </a:r>
            <a:r>
              <a:rPr lang="en-US" sz="3600" b="1" dirty="0"/>
              <a:t> Baş </a:t>
            </a:r>
            <a:r>
              <a:rPr lang="en-US" sz="3600" b="1" dirty="0" err="1"/>
              <a:t>Etme</a:t>
            </a:r>
            <a:r>
              <a:rPr lang="en-US" sz="3600" b="1" dirty="0"/>
              <a:t> </a:t>
            </a:r>
            <a:r>
              <a:rPr lang="en-US" sz="3600" b="1" dirty="0" err="1"/>
              <a:t>Yetisi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B5D0F068-2F15-51F5-AF19-7F4B0D52CEA4}"/>
              </a:ext>
            </a:extLst>
          </p:cNvPr>
          <p:cNvSpPr txBox="1"/>
          <p:nvPr/>
        </p:nvSpPr>
        <p:spPr>
          <a:xfrm>
            <a:off x="376112" y="3881670"/>
            <a:ext cx="800893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200" dirty="0" err="1"/>
              <a:t>Gömülü</a:t>
            </a:r>
            <a:r>
              <a:rPr lang="en-US" sz="2200" dirty="0"/>
              <a:t> </a:t>
            </a:r>
            <a:r>
              <a:rPr lang="en-US" sz="2200" dirty="0" err="1"/>
              <a:t>yazılım</a:t>
            </a:r>
            <a:r>
              <a:rPr lang="en-US" sz="2200" dirty="0"/>
              <a:t> </a:t>
            </a:r>
            <a:r>
              <a:rPr lang="en-US" sz="2200" dirty="0" err="1"/>
              <a:t>dünyasında</a:t>
            </a:r>
            <a:r>
              <a:rPr lang="en-US" sz="2200" dirty="0"/>
              <a:t> her </a:t>
            </a:r>
            <a:r>
              <a:rPr lang="en-US" sz="2200" dirty="0" err="1"/>
              <a:t>şey</a:t>
            </a:r>
            <a:r>
              <a:rPr lang="en-US" sz="2200" dirty="0"/>
              <a:t> </a:t>
            </a:r>
            <a:r>
              <a:rPr lang="en-US" sz="2200" dirty="0" err="1"/>
              <a:t>güzel</a:t>
            </a:r>
            <a:r>
              <a:rPr lang="en-US" sz="2200" dirty="0"/>
              <a:t> </a:t>
            </a:r>
            <a:r>
              <a:rPr lang="en-US" sz="2200" dirty="0" err="1"/>
              <a:t>örnek</a:t>
            </a:r>
            <a:r>
              <a:rPr lang="en-US" sz="2200" dirty="0"/>
              <a:t> </a:t>
            </a:r>
            <a:r>
              <a:rPr lang="en-US" sz="2200" dirty="0" err="1"/>
              <a:t>kodlarla</a:t>
            </a:r>
            <a:r>
              <a:rPr lang="en-US" sz="2200" dirty="0"/>
              <a:t> </a:t>
            </a:r>
            <a:r>
              <a:rPr lang="en-US" sz="2200" dirty="0" err="1"/>
              <a:t>gelmez</a:t>
            </a:r>
            <a:r>
              <a:rPr lang="en-US" sz="2200" dirty="0"/>
              <a:t>. </a:t>
            </a:r>
            <a:r>
              <a:rPr lang="en-US" sz="2200" dirty="0" err="1"/>
              <a:t>Özellikle</a:t>
            </a:r>
            <a:r>
              <a:rPr lang="en-US" sz="2200" dirty="0"/>
              <a:t> </a:t>
            </a:r>
            <a:r>
              <a:rPr lang="en-US" sz="2200" dirty="0" err="1"/>
              <a:t>Çin</a:t>
            </a:r>
            <a:r>
              <a:rPr lang="en-US" sz="2200" dirty="0"/>
              <a:t> </a:t>
            </a:r>
            <a:r>
              <a:rPr lang="en-US" sz="2200" dirty="0" err="1"/>
              <a:t>menşeili</a:t>
            </a:r>
            <a:r>
              <a:rPr lang="en-US" sz="2200" dirty="0"/>
              <a:t> </a:t>
            </a:r>
            <a:r>
              <a:rPr lang="en-US" sz="2200" dirty="0" err="1"/>
              <a:t>sensörler</a:t>
            </a:r>
            <a:r>
              <a:rPr lang="en-US" sz="2200" dirty="0"/>
              <a:t>, analog </a:t>
            </a:r>
            <a:r>
              <a:rPr lang="en-US" sz="2200" dirty="0" err="1"/>
              <a:t>bileşenler</a:t>
            </a:r>
            <a:r>
              <a:rPr lang="en-US" sz="2200" dirty="0"/>
              <a:t> </a:t>
            </a:r>
            <a:r>
              <a:rPr lang="en-US" sz="2200" dirty="0" err="1"/>
              <a:t>veya</a:t>
            </a:r>
            <a:r>
              <a:rPr lang="en-US" sz="2200" dirty="0"/>
              <a:t> </a:t>
            </a:r>
            <a:r>
              <a:rPr lang="en-US" sz="2200" dirty="0" err="1"/>
              <a:t>eski</a:t>
            </a:r>
            <a:r>
              <a:rPr lang="en-US" sz="2200" dirty="0"/>
              <a:t> </a:t>
            </a:r>
            <a:r>
              <a:rPr lang="en-US" sz="2200" dirty="0" err="1"/>
              <a:t>protokollerle</a:t>
            </a:r>
            <a:r>
              <a:rPr lang="en-US" sz="2200" dirty="0"/>
              <a:t> </a:t>
            </a:r>
            <a:r>
              <a:rPr lang="en-US" sz="2200" dirty="0" err="1"/>
              <a:t>çalışıldığında</a:t>
            </a:r>
            <a:endParaRPr lang="en-US" sz="22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Growth </a:t>
            </a:r>
            <a:r>
              <a:rPr lang="en-US" sz="2200" b="1" dirty="0" err="1"/>
              <a:t>mindsetli</a:t>
            </a:r>
            <a:r>
              <a:rPr lang="en-US" sz="2200" b="1" dirty="0"/>
              <a:t> </a:t>
            </a:r>
            <a:r>
              <a:rPr lang="en-US" sz="2200" b="1" dirty="0" err="1"/>
              <a:t>mühendis</a:t>
            </a:r>
            <a:r>
              <a:rPr lang="en-US" sz="2200" b="1" dirty="0"/>
              <a:t>:</a:t>
            </a:r>
            <a:r>
              <a:rPr lang="en-US" sz="2200" dirty="0"/>
              <a:t> "Kodu ben </a:t>
            </a:r>
            <a:r>
              <a:rPr lang="en-US" sz="2200" dirty="0" err="1"/>
              <a:t>yazarım</a:t>
            </a:r>
            <a:r>
              <a:rPr lang="en-US" sz="2200" dirty="0"/>
              <a:t>, datasheet </a:t>
            </a:r>
            <a:r>
              <a:rPr lang="en-US" sz="2200" dirty="0" err="1"/>
              <a:t>varsa</a:t>
            </a:r>
            <a:r>
              <a:rPr lang="en-US" sz="2200" dirty="0"/>
              <a:t> </a:t>
            </a:r>
            <a:r>
              <a:rPr lang="en-US" sz="2200" dirty="0" err="1"/>
              <a:t>yeter</a:t>
            </a:r>
            <a:r>
              <a:rPr lang="en-US" sz="2200" dirty="0"/>
              <a:t>. </a:t>
            </a:r>
            <a:r>
              <a:rPr lang="en-US" sz="2200" dirty="0" err="1"/>
              <a:t>Üstelik</a:t>
            </a:r>
            <a:r>
              <a:rPr lang="en-US" sz="2200" dirty="0"/>
              <a:t> </a:t>
            </a:r>
            <a:r>
              <a:rPr lang="en-US" sz="2200" dirty="0" err="1"/>
              <a:t>diğer</a:t>
            </a:r>
            <a:r>
              <a:rPr lang="en-US" sz="2200" dirty="0"/>
              <a:t> </a:t>
            </a:r>
            <a:r>
              <a:rPr lang="en-US" sz="2200" dirty="0" err="1"/>
              <a:t>sistemlere</a:t>
            </a:r>
            <a:r>
              <a:rPr lang="en-US" sz="2200" dirty="0"/>
              <a:t> de </a:t>
            </a:r>
            <a:r>
              <a:rPr lang="en-US" sz="2200" dirty="0" err="1"/>
              <a:t>adapte</a:t>
            </a:r>
            <a:r>
              <a:rPr lang="en-US" sz="2200" dirty="0"/>
              <a:t> </a:t>
            </a:r>
            <a:r>
              <a:rPr lang="en-US" sz="2200" dirty="0" err="1"/>
              <a:t>ederim</a:t>
            </a:r>
            <a:r>
              <a:rPr lang="en-US" sz="2200" dirty="0"/>
              <a:t>."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Fixed </a:t>
            </a:r>
            <a:r>
              <a:rPr lang="en-US" sz="2200" b="1" dirty="0" err="1"/>
              <a:t>mindsetli</a:t>
            </a:r>
            <a:r>
              <a:rPr lang="en-US" sz="2200" b="1" dirty="0"/>
              <a:t> </a:t>
            </a:r>
            <a:r>
              <a:rPr lang="en-US" sz="2200" b="1" dirty="0" err="1"/>
              <a:t>mühendis</a:t>
            </a:r>
            <a:r>
              <a:rPr lang="en-US" sz="2200" b="1" dirty="0"/>
              <a:t>:</a:t>
            </a:r>
            <a:r>
              <a:rPr lang="en-US" sz="2200" dirty="0"/>
              <a:t> "</a:t>
            </a:r>
            <a:r>
              <a:rPr lang="en-US" sz="2200" dirty="0" err="1"/>
              <a:t>Hazır</a:t>
            </a:r>
            <a:r>
              <a:rPr lang="en-US" sz="2200" dirty="0"/>
              <a:t> </a:t>
            </a:r>
            <a:r>
              <a:rPr lang="en-US" sz="2200" dirty="0" err="1"/>
              <a:t>kütüphanesi</a:t>
            </a:r>
            <a:r>
              <a:rPr lang="en-US" sz="2200" dirty="0"/>
              <a:t> </a:t>
            </a:r>
            <a:r>
              <a:rPr lang="en-US" sz="2200" dirty="0" err="1"/>
              <a:t>yoksa</a:t>
            </a:r>
            <a:r>
              <a:rPr lang="en-US" sz="2200" dirty="0"/>
              <a:t> </a:t>
            </a:r>
            <a:r>
              <a:rPr lang="en-US" sz="2200" dirty="0" err="1"/>
              <a:t>uğraşmam</a:t>
            </a:r>
            <a:r>
              <a:rPr lang="en-US" sz="2200" dirty="0"/>
              <a:t>, </a:t>
            </a:r>
            <a:r>
              <a:rPr lang="en-US" sz="2200" dirty="0" err="1"/>
              <a:t>zaten</a:t>
            </a:r>
            <a:r>
              <a:rPr lang="en-US" sz="2200" dirty="0"/>
              <a:t> ben </a:t>
            </a:r>
            <a:r>
              <a:rPr lang="en-US" sz="2200" dirty="0" err="1"/>
              <a:t>donanımcı</a:t>
            </a:r>
            <a:r>
              <a:rPr lang="en-US" sz="2200" dirty="0"/>
              <a:t> </a:t>
            </a:r>
            <a:r>
              <a:rPr lang="en-US" sz="2200" dirty="0" err="1"/>
              <a:t>değilim</a:t>
            </a:r>
            <a:r>
              <a:rPr lang="en-US" sz="2200" dirty="0"/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127453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3794E-B25B-4FFA-EB35-4EDA4501E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A68E16D3-50E5-1E63-9ACC-747373AD8D0F}"/>
              </a:ext>
            </a:extLst>
          </p:cNvPr>
          <p:cNvSpPr txBox="1"/>
          <p:nvPr/>
        </p:nvSpPr>
        <p:spPr>
          <a:xfrm>
            <a:off x="376112" y="442221"/>
            <a:ext cx="950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💥 </a:t>
            </a:r>
            <a:r>
              <a:rPr lang="en-US" sz="3600" b="1" dirty="0"/>
              <a:t>Hard Fault </a:t>
            </a:r>
            <a:r>
              <a:rPr lang="en-US" sz="3600" b="1" dirty="0" err="1"/>
              <a:t>ve</a:t>
            </a:r>
            <a:r>
              <a:rPr lang="en-US" sz="3600" b="1" dirty="0"/>
              <a:t> Debug </a:t>
            </a:r>
            <a:r>
              <a:rPr lang="en-US" sz="3600" b="1" dirty="0" err="1"/>
              <a:t>Süreçlerinde</a:t>
            </a:r>
            <a:r>
              <a:rPr lang="en-US" sz="3600" b="1" dirty="0"/>
              <a:t> Azim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60B50327-F2B2-2CE6-53E9-BEA5EAB95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A8A0D8A6-CCEE-35CF-2910-1A63396C3C80}"/>
              </a:ext>
            </a:extLst>
          </p:cNvPr>
          <p:cNvSpPr txBox="1"/>
          <p:nvPr/>
        </p:nvSpPr>
        <p:spPr>
          <a:xfrm>
            <a:off x="477774" y="1122725"/>
            <a:ext cx="1133811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200" dirty="0"/>
              <a:t>Bir STM32 </a:t>
            </a:r>
            <a:r>
              <a:rPr lang="en-US" sz="2200" dirty="0" err="1"/>
              <a:t>sisteminin</a:t>
            </a:r>
            <a:r>
              <a:rPr lang="en-US" sz="2200" dirty="0"/>
              <a:t> ani </a:t>
            </a:r>
            <a:r>
              <a:rPr lang="en-US" sz="2200" dirty="0" err="1"/>
              <a:t>bir</a:t>
            </a:r>
            <a:r>
              <a:rPr lang="en-US" sz="2200" dirty="0"/>
              <a:t> </a:t>
            </a:r>
            <a:r>
              <a:rPr lang="en-US" sz="2200" dirty="0" err="1"/>
              <a:t>şekilde</a:t>
            </a:r>
            <a:r>
              <a:rPr lang="en-US" sz="2200" dirty="0"/>
              <a:t> </a:t>
            </a:r>
            <a:r>
              <a:rPr lang="en-US" sz="2200" b="1" dirty="0" err="1"/>
              <a:t>HardFault_Handler</a:t>
            </a:r>
            <a:r>
              <a:rPr lang="en-US" sz="2200" dirty="0"/>
              <a:t> </a:t>
            </a:r>
            <a:r>
              <a:rPr lang="en-US" sz="2200" dirty="0" err="1"/>
              <a:t>içine</a:t>
            </a:r>
            <a:r>
              <a:rPr lang="en-US" sz="2200" dirty="0"/>
              <a:t> </a:t>
            </a:r>
            <a:r>
              <a:rPr lang="en-US" sz="2200" dirty="0" err="1"/>
              <a:t>düşmesi</a:t>
            </a:r>
            <a:r>
              <a:rPr lang="en-US" sz="2200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Fixed Mindset:</a:t>
            </a:r>
            <a:r>
              <a:rPr lang="en-US" sz="2200" dirty="0"/>
              <a:t> “</a:t>
            </a:r>
            <a:r>
              <a:rPr lang="en-US" sz="2200" dirty="0" err="1"/>
              <a:t>Neden</a:t>
            </a:r>
            <a:r>
              <a:rPr lang="en-US" sz="2200" dirty="0"/>
              <a:t> </a:t>
            </a:r>
            <a:r>
              <a:rPr lang="en-US" sz="2200" dirty="0" err="1"/>
              <a:t>hata</a:t>
            </a:r>
            <a:r>
              <a:rPr lang="en-US" sz="2200" dirty="0"/>
              <a:t> </a:t>
            </a:r>
            <a:r>
              <a:rPr lang="en-US" sz="2200" dirty="0" err="1"/>
              <a:t>verdi</a:t>
            </a:r>
            <a:r>
              <a:rPr lang="en-US" sz="2200" dirty="0"/>
              <a:t> </a:t>
            </a:r>
            <a:r>
              <a:rPr lang="en-US" sz="2200" dirty="0" err="1"/>
              <a:t>anlamıyorum</a:t>
            </a:r>
            <a:r>
              <a:rPr lang="en-US" sz="2200" dirty="0"/>
              <a:t>. Silip </a:t>
            </a:r>
            <a:r>
              <a:rPr lang="en-US" sz="2200" dirty="0" err="1"/>
              <a:t>baştan</a:t>
            </a:r>
            <a:r>
              <a:rPr lang="en-US" sz="2200" dirty="0"/>
              <a:t> </a:t>
            </a:r>
            <a:r>
              <a:rPr lang="en-US" sz="2200" dirty="0" err="1"/>
              <a:t>yazayım</a:t>
            </a:r>
            <a:r>
              <a:rPr lang="en-US" sz="2200" dirty="0"/>
              <a:t>.”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Growth Mindset:</a:t>
            </a:r>
            <a:r>
              <a:rPr lang="en-US" sz="2200" dirty="0"/>
              <a:t> “SCB-&gt;HFSR </a:t>
            </a:r>
            <a:r>
              <a:rPr lang="en-US" sz="2200" dirty="0" err="1"/>
              <a:t>ve</a:t>
            </a:r>
            <a:r>
              <a:rPr lang="en-US" sz="2200" dirty="0"/>
              <a:t> CFSR </a:t>
            </a:r>
            <a:r>
              <a:rPr lang="en-US" sz="2200" dirty="0" err="1"/>
              <a:t>register’larını</a:t>
            </a:r>
            <a:r>
              <a:rPr lang="en-US" sz="2200" dirty="0"/>
              <a:t> </a:t>
            </a:r>
            <a:r>
              <a:rPr lang="en-US" sz="2200" dirty="0" err="1"/>
              <a:t>inceleyeyim</a:t>
            </a:r>
            <a:r>
              <a:rPr lang="en-US" sz="2200" dirty="0"/>
              <a:t>. Call </a:t>
            </a:r>
            <a:r>
              <a:rPr lang="en-US" sz="2200" dirty="0" err="1"/>
              <a:t>stack’e</a:t>
            </a:r>
            <a:r>
              <a:rPr lang="en-US" sz="2200" dirty="0"/>
              <a:t> </a:t>
            </a:r>
            <a:r>
              <a:rPr lang="en-US" sz="2200" dirty="0" err="1"/>
              <a:t>bakalım</a:t>
            </a:r>
            <a:r>
              <a:rPr lang="en-US" sz="2200" dirty="0"/>
              <a:t>. Belki de </a:t>
            </a:r>
            <a:r>
              <a:rPr lang="en-US" sz="2200" dirty="0" err="1"/>
              <a:t>yanlış</a:t>
            </a:r>
            <a:r>
              <a:rPr lang="en-US" sz="2200" dirty="0"/>
              <a:t> pointer </a:t>
            </a:r>
            <a:r>
              <a:rPr lang="en-US" sz="2200" dirty="0" err="1"/>
              <a:t>erişimi</a:t>
            </a:r>
            <a:r>
              <a:rPr lang="en-US" sz="2200" dirty="0"/>
              <a:t> var.”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C7003CB2-451E-BF52-F05D-94DC425149DD}"/>
              </a:ext>
            </a:extLst>
          </p:cNvPr>
          <p:cNvSpPr txBox="1"/>
          <p:nvPr/>
        </p:nvSpPr>
        <p:spPr>
          <a:xfrm>
            <a:off x="376112" y="3429000"/>
            <a:ext cx="950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🧰 </a:t>
            </a:r>
            <a:r>
              <a:rPr lang="en-US" sz="3600" b="1" dirty="0"/>
              <a:t>Yeni </a:t>
            </a:r>
            <a:r>
              <a:rPr lang="en-US" sz="3600" b="1" dirty="0" err="1"/>
              <a:t>Teknolojilere</a:t>
            </a:r>
            <a:r>
              <a:rPr lang="en-US" sz="3600" b="1" dirty="0"/>
              <a:t> </a:t>
            </a:r>
            <a:r>
              <a:rPr lang="en-US" sz="3600" b="1" dirty="0" err="1"/>
              <a:t>Uyum</a:t>
            </a:r>
            <a:r>
              <a:rPr lang="en-US" sz="3600" b="1" dirty="0"/>
              <a:t> </a:t>
            </a:r>
            <a:r>
              <a:rPr lang="en-US" sz="3600" b="1" dirty="0" err="1"/>
              <a:t>Sağlama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19BDC9BB-24ED-6DEA-3C7B-16D8CB57C5EB}"/>
              </a:ext>
            </a:extLst>
          </p:cNvPr>
          <p:cNvSpPr txBox="1"/>
          <p:nvPr/>
        </p:nvSpPr>
        <p:spPr>
          <a:xfrm>
            <a:off x="477774" y="4348231"/>
            <a:ext cx="790727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200" dirty="0"/>
              <a:t>Bir </a:t>
            </a:r>
            <a:r>
              <a:rPr lang="en-US" sz="2200" dirty="0" err="1"/>
              <a:t>mühendis</a:t>
            </a:r>
            <a:r>
              <a:rPr lang="en-US" sz="2200" dirty="0"/>
              <a:t> </a:t>
            </a:r>
            <a:r>
              <a:rPr lang="en-US" sz="2200" dirty="0" err="1"/>
              <a:t>daha</a:t>
            </a:r>
            <a:r>
              <a:rPr lang="en-US" sz="2200" dirty="0"/>
              <a:t> </a:t>
            </a:r>
            <a:r>
              <a:rPr lang="en-US" sz="2200" dirty="0" err="1"/>
              <a:t>önce</a:t>
            </a:r>
            <a:r>
              <a:rPr lang="en-US" sz="2200" dirty="0"/>
              <a:t> </a:t>
            </a:r>
            <a:r>
              <a:rPr lang="en-US" sz="2200" dirty="0" err="1"/>
              <a:t>sadece</a:t>
            </a:r>
            <a:r>
              <a:rPr lang="en-US" sz="2200" dirty="0"/>
              <a:t> bare-metal C </a:t>
            </a:r>
            <a:r>
              <a:rPr lang="en-US" sz="2200" dirty="0" err="1"/>
              <a:t>ile</a:t>
            </a:r>
            <a:r>
              <a:rPr lang="en-US" sz="2200" dirty="0"/>
              <a:t> </a:t>
            </a:r>
            <a:r>
              <a:rPr lang="en-US" sz="2200" dirty="0" err="1"/>
              <a:t>çalışmışken</a:t>
            </a:r>
            <a:r>
              <a:rPr lang="en-US" sz="2200" dirty="0"/>
              <a:t>, yeni </a:t>
            </a:r>
            <a:r>
              <a:rPr lang="en-US" sz="2200" dirty="0" err="1"/>
              <a:t>projede</a:t>
            </a:r>
            <a:r>
              <a:rPr lang="en-US" sz="2200" dirty="0"/>
              <a:t> </a:t>
            </a:r>
            <a:r>
              <a:rPr lang="en-US" sz="2200" dirty="0" err="1"/>
              <a:t>FreeRTOS</a:t>
            </a:r>
            <a:r>
              <a:rPr lang="en-US" sz="2200" dirty="0"/>
              <a:t> </a:t>
            </a:r>
            <a:r>
              <a:rPr lang="en-US" sz="2200" dirty="0" err="1"/>
              <a:t>veya</a:t>
            </a:r>
            <a:r>
              <a:rPr lang="en-US" sz="2200" dirty="0"/>
              <a:t> Zephyr </a:t>
            </a:r>
            <a:r>
              <a:rPr lang="en-US" sz="2200" dirty="0" err="1"/>
              <a:t>kullanması</a:t>
            </a:r>
            <a:r>
              <a:rPr lang="en-US" sz="2200" dirty="0"/>
              <a:t> </a:t>
            </a:r>
            <a:r>
              <a:rPr lang="en-US" sz="2200" dirty="0" err="1"/>
              <a:t>gerekiyor</a:t>
            </a:r>
            <a:r>
              <a:rPr lang="en-US" sz="2200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Fixed:</a:t>
            </a:r>
            <a:r>
              <a:rPr lang="en-US" sz="2200" dirty="0"/>
              <a:t> “Ben RTOS </a:t>
            </a:r>
            <a:r>
              <a:rPr lang="en-US" sz="2200" dirty="0" err="1"/>
              <a:t>bilmiyorum</a:t>
            </a:r>
            <a:r>
              <a:rPr lang="en-US" sz="2200" dirty="0"/>
              <a:t>. Bu </a:t>
            </a:r>
            <a:r>
              <a:rPr lang="en-US" sz="2200" dirty="0" err="1"/>
              <a:t>projeye</a:t>
            </a:r>
            <a:r>
              <a:rPr lang="en-US" sz="2200" dirty="0"/>
              <a:t> </a:t>
            </a:r>
            <a:r>
              <a:rPr lang="en-US" sz="2200" dirty="0" err="1"/>
              <a:t>beni</a:t>
            </a:r>
            <a:r>
              <a:rPr lang="en-US" sz="2200" dirty="0"/>
              <a:t> </a:t>
            </a:r>
            <a:r>
              <a:rPr lang="en-US" sz="2200" dirty="0" err="1"/>
              <a:t>yazmayın</a:t>
            </a:r>
            <a:r>
              <a:rPr lang="en-US" sz="2200" dirty="0"/>
              <a:t>.”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1" dirty="0"/>
              <a:t>Growth:</a:t>
            </a:r>
            <a:r>
              <a:rPr lang="en-US" sz="2200" dirty="0"/>
              <a:t> “</a:t>
            </a:r>
            <a:r>
              <a:rPr lang="en-US" sz="2200" dirty="0" err="1"/>
              <a:t>Thread’leri</a:t>
            </a:r>
            <a:r>
              <a:rPr lang="en-US" sz="2200" dirty="0"/>
              <a:t>, </a:t>
            </a:r>
            <a:r>
              <a:rPr lang="en-US" sz="2200" dirty="0" err="1"/>
              <a:t>scheduler’ı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semaphore’ları</a:t>
            </a:r>
            <a:r>
              <a:rPr lang="en-US" sz="2200" dirty="0"/>
              <a:t> </a:t>
            </a:r>
            <a:r>
              <a:rPr lang="en-US" sz="2200" dirty="0" err="1"/>
              <a:t>öğrenmek</a:t>
            </a:r>
            <a:r>
              <a:rPr lang="en-US" sz="2200" dirty="0"/>
              <a:t> </a:t>
            </a:r>
            <a:r>
              <a:rPr lang="en-US" sz="2200" dirty="0" err="1"/>
              <a:t>için</a:t>
            </a:r>
            <a:r>
              <a:rPr lang="en-US" sz="2200" dirty="0"/>
              <a:t> 3 </a:t>
            </a:r>
            <a:r>
              <a:rPr lang="en-US" sz="2200" dirty="0" err="1"/>
              <a:t>gün</a:t>
            </a:r>
            <a:r>
              <a:rPr lang="en-US" sz="2200" dirty="0"/>
              <a:t> </a:t>
            </a:r>
            <a:r>
              <a:rPr lang="en-US" sz="2200" dirty="0" err="1"/>
              <a:t>yeter</a:t>
            </a:r>
            <a:r>
              <a:rPr lang="en-US" sz="2200" dirty="0"/>
              <a:t>. </a:t>
            </a:r>
            <a:r>
              <a:rPr lang="en-US" sz="2200" dirty="0" err="1"/>
              <a:t>FreeRTOS</a:t>
            </a:r>
            <a:r>
              <a:rPr lang="en-US" sz="2200" dirty="0"/>
              <a:t> </a:t>
            </a:r>
            <a:r>
              <a:rPr lang="en-US" sz="2200" dirty="0" err="1"/>
              <a:t>örneklerine</a:t>
            </a:r>
            <a:r>
              <a:rPr lang="en-US" sz="2200" dirty="0"/>
              <a:t> </a:t>
            </a:r>
            <a:r>
              <a:rPr lang="en-US" sz="2200" dirty="0" err="1"/>
              <a:t>göz</a:t>
            </a:r>
            <a:r>
              <a:rPr lang="en-US" sz="2200" dirty="0"/>
              <a:t> </a:t>
            </a:r>
            <a:r>
              <a:rPr lang="en-US" sz="2200" dirty="0" err="1"/>
              <a:t>atarım</a:t>
            </a:r>
            <a:r>
              <a:rPr lang="en-US" sz="2200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212248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88297-F5D2-287A-D987-00FF3428A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5E4164D2-5C11-81AB-8C64-8824CAAEF5FD}"/>
              </a:ext>
            </a:extLst>
          </p:cNvPr>
          <p:cNvSpPr txBox="1"/>
          <p:nvPr/>
        </p:nvSpPr>
        <p:spPr>
          <a:xfrm>
            <a:off x="385256" y="175839"/>
            <a:ext cx="8043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Johari Window Model </a:t>
            </a:r>
          </a:p>
        </p:txBody>
      </p:sp>
      <p:pic>
        <p:nvPicPr>
          <p:cNvPr id="5122" name="Picture 2" descr="The Johari Window Model">
            <a:extLst>
              <a:ext uri="{FF2B5EF4-FFF2-40B4-BE49-F238E27FC236}">
                <a16:creationId xmlns:a16="http://schemas.microsoft.com/office/drawing/2014/main" id="{6DAB1C44-2CF3-FB7B-2081-4EACCB87D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04" y="230228"/>
            <a:ext cx="5013262" cy="521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494BA574-9913-9301-EACB-FE99F7BF4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3F4077B1-0E82-49A4-1F80-CFF423706D9C}"/>
              </a:ext>
            </a:extLst>
          </p:cNvPr>
          <p:cNvSpPr txBox="1"/>
          <p:nvPr/>
        </p:nvSpPr>
        <p:spPr>
          <a:xfrm>
            <a:off x="261812" y="876559"/>
            <a:ext cx="694823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200" b="1" dirty="0"/>
              <a:t>Johari Window</a:t>
            </a:r>
            <a:r>
              <a:rPr lang="en-US" sz="2200" dirty="0"/>
              <a:t>, 1955 </a:t>
            </a:r>
            <a:r>
              <a:rPr lang="en-US" sz="2200" dirty="0" err="1"/>
              <a:t>yılında</a:t>
            </a:r>
            <a:r>
              <a:rPr lang="en-US" sz="2200" dirty="0"/>
              <a:t> Joseph Luft </a:t>
            </a:r>
            <a:r>
              <a:rPr lang="en-US" sz="2200" dirty="0" err="1"/>
              <a:t>ve</a:t>
            </a:r>
            <a:r>
              <a:rPr lang="en-US" sz="2200" dirty="0"/>
              <a:t> Harrington Ingham </a:t>
            </a:r>
            <a:r>
              <a:rPr lang="en-US" sz="2200" dirty="0" err="1"/>
              <a:t>tarafından</a:t>
            </a:r>
            <a:r>
              <a:rPr lang="en-US" sz="2200" dirty="0"/>
              <a:t> </a:t>
            </a:r>
            <a:r>
              <a:rPr lang="en-US" sz="2200" dirty="0" err="1"/>
              <a:t>geliştirilen</a:t>
            </a:r>
            <a:r>
              <a:rPr lang="en-US" sz="2200" dirty="0"/>
              <a:t> </a:t>
            </a:r>
            <a:r>
              <a:rPr lang="en-US" sz="2200" dirty="0" err="1"/>
              <a:t>bir</a:t>
            </a:r>
            <a:r>
              <a:rPr lang="en-US" sz="2200" dirty="0"/>
              <a:t> </a:t>
            </a:r>
            <a:r>
              <a:rPr lang="en-US" sz="2200" dirty="0" err="1"/>
              <a:t>modeldir</a:t>
            </a:r>
            <a:r>
              <a:rPr lang="en-US" sz="2200" dirty="0"/>
              <a:t>. </a:t>
            </a:r>
            <a:r>
              <a:rPr lang="en-US" sz="2200" dirty="0" err="1"/>
              <a:t>Kişisel</a:t>
            </a:r>
            <a:r>
              <a:rPr lang="en-US" sz="2200" dirty="0"/>
              <a:t> </a:t>
            </a:r>
            <a:r>
              <a:rPr lang="en-US" sz="2200" dirty="0" err="1"/>
              <a:t>farkındalık</a:t>
            </a:r>
            <a:r>
              <a:rPr lang="en-US" sz="2200" dirty="0"/>
              <a:t>, </a:t>
            </a:r>
            <a:r>
              <a:rPr lang="en-US" sz="2200" dirty="0" err="1"/>
              <a:t>iletişim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takım</a:t>
            </a:r>
            <a:r>
              <a:rPr lang="en-US" sz="2200" dirty="0"/>
              <a:t> </a:t>
            </a:r>
            <a:r>
              <a:rPr lang="en-US" sz="2200" dirty="0" err="1"/>
              <a:t>dinamiklerini</a:t>
            </a:r>
            <a:r>
              <a:rPr lang="en-US" sz="2200" dirty="0"/>
              <a:t> </a:t>
            </a:r>
            <a:r>
              <a:rPr lang="en-US" sz="2200" dirty="0" err="1"/>
              <a:t>anlamak</a:t>
            </a:r>
            <a:r>
              <a:rPr lang="en-US" sz="2200" dirty="0"/>
              <a:t> </a:t>
            </a:r>
            <a:r>
              <a:rPr lang="en-US" sz="2200" dirty="0" err="1"/>
              <a:t>için</a:t>
            </a:r>
            <a:r>
              <a:rPr lang="en-US" sz="2200" dirty="0"/>
              <a:t> </a:t>
            </a:r>
            <a:r>
              <a:rPr lang="en-US" sz="2200" dirty="0" err="1"/>
              <a:t>kullanılır</a:t>
            </a:r>
            <a:r>
              <a:rPr lang="en-US" sz="2200" dirty="0"/>
              <a:t>. </a:t>
            </a:r>
            <a:r>
              <a:rPr lang="en-US" sz="2200" dirty="0" err="1"/>
              <a:t>Özellikle</a:t>
            </a:r>
            <a:r>
              <a:rPr lang="en-US" sz="2200" dirty="0"/>
              <a:t> </a:t>
            </a:r>
            <a:r>
              <a:rPr lang="en-US" sz="2200" dirty="0" err="1"/>
              <a:t>bireylerin</a:t>
            </a:r>
            <a:r>
              <a:rPr lang="en-US" sz="2200" dirty="0"/>
              <a:t> </a:t>
            </a:r>
            <a:r>
              <a:rPr lang="en-US" sz="2200" b="1" dirty="0" err="1"/>
              <a:t>kendilerini</a:t>
            </a:r>
            <a:r>
              <a:rPr lang="en-US" sz="2200" b="1" dirty="0"/>
              <a:t> </a:t>
            </a:r>
            <a:r>
              <a:rPr lang="en-US" sz="2200" b="1" dirty="0" err="1"/>
              <a:t>ve</a:t>
            </a:r>
            <a:r>
              <a:rPr lang="en-US" sz="2200" b="1" dirty="0"/>
              <a:t> </a:t>
            </a:r>
            <a:r>
              <a:rPr lang="en-US" sz="2200" b="1" dirty="0" err="1"/>
              <a:t>başkalarını</a:t>
            </a:r>
            <a:r>
              <a:rPr lang="en-US" sz="2200" b="1" dirty="0"/>
              <a:t> </a:t>
            </a:r>
            <a:r>
              <a:rPr lang="en-US" sz="2200" b="1" dirty="0" err="1"/>
              <a:t>nasıl</a:t>
            </a:r>
            <a:r>
              <a:rPr lang="en-US" sz="2200" b="1" dirty="0"/>
              <a:t> </a:t>
            </a:r>
            <a:r>
              <a:rPr lang="en-US" sz="2200" b="1" dirty="0" err="1"/>
              <a:t>algıladığını</a:t>
            </a:r>
            <a:r>
              <a:rPr lang="en-US" sz="2200" dirty="0"/>
              <a:t> </a:t>
            </a:r>
            <a:r>
              <a:rPr lang="en-US" sz="2200" dirty="0" err="1"/>
              <a:t>analiz</a:t>
            </a:r>
            <a:r>
              <a:rPr lang="en-US" sz="2200" dirty="0"/>
              <a:t> </a:t>
            </a:r>
            <a:r>
              <a:rPr lang="en-US" sz="2200" dirty="0" err="1"/>
              <a:t>etmeye</a:t>
            </a:r>
            <a:r>
              <a:rPr lang="en-US" sz="2200" dirty="0"/>
              <a:t> </a:t>
            </a:r>
            <a:r>
              <a:rPr lang="en-US" sz="2200" dirty="0" err="1"/>
              <a:t>yarayan</a:t>
            </a:r>
            <a:r>
              <a:rPr lang="en-US" sz="2200" dirty="0"/>
              <a:t> </a:t>
            </a:r>
            <a:r>
              <a:rPr lang="en-US" sz="2200" dirty="0" err="1"/>
              <a:t>psikolojik</a:t>
            </a:r>
            <a:r>
              <a:rPr lang="en-US" sz="2200" dirty="0"/>
              <a:t> </a:t>
            </a:r>
            <a:r>
              <a:rPr lang="en-US" sz="2200" dirty="0" err="1"/>
              <a:t>bir</a:t>
            </a:r>
            <a:r>
              <a:rPr lang="en-US" sz="2200" dirty="0"/>
              <a:t> </a:t>
            </a:r>
            <a:r>
              <a:rPr lang="en-US" sz="2200" dirty="0" err="1"/>
              <a:t>çerçevedir</a:t>
            </a:r>
            <a:r>
              <a:rPr lang="en-US" sz="2200" dirty="0"/>
              <a:t>.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D95A23E5-2B4B-3841-834F-664B572E7747}"/>
              </a:ext>
            </a:extLst>
          </p:cNvPr>
          <p:cNvSpPr txBox="1"/>
          <p:nvPr/>
        </p:nvSpPr>
        <p:spPr>
          <a:xfrm>
            <a:off x="261812" y="3219674"/>
            <a:ext cx="685679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200" dirty="0"/>
              <a:t>Model </a:t>
            </a:r>
            <a:r>
              <a:rPr lang="en-US" sz="2200" dirty="0" err="1"/>
              <a:t>dört</a:t>
            </a:r>
            <a:r>
              <a:rPr lang="en-US" sz="2200" dirty="0"/>
              <a:t> ana </a:t>
            </a:r>
            <a:r>
              <a:rPr lang="en-US" sz="2200" dirty="0" err="1"/>
              <a:t>alandan</a:t>
            </a:r>
            <a:r>
              <a:rPr lang="en-US" sz="2200" dirty="0"/>
              <a:t> </a:t>
            </a:r>
            <a:r>
              <a:rPr lang="en-US" sz="2200" dirty="0" err="1"/>
              <a:t>oluşur</a:t>
            </a:r>
            <a:r>
              <a:rPr lang="en-US" sz="2200" dirty="0"/>
              <a:t>: </a:t>
            </a:r>
            <a:r>
              <a:rPr lang="en-US" sz="2200" b="1" dirty="0"/>
              <a:t>Açık Alan</a:t>
            </a:r>
            <a:r>
              <a:rPr lang="en-US" sz="2200" dirty="0"/>
              <a:t>, </a:t>
            </a:r>
            <a:r>
              <a:rPr lang="en-US" sz="2200" dirty="0" err="1"/>
              <a:t>bireyin</a:t>
            </a:r>
            <a:r>
              <a:rPr lang="en-US" sz="2200" dirty="0"/>
              <a:t> hem </a:t>
            </a:r>
            <a:r>
              <a:rPr lang="en-US" sz="2200" dirty="0" err="1"/>
              <a:t>kendisinin</a:t>
            </a:r>
            <a:r>
              <a:rPr lang="en-US" sz="2200" dirty="0"/>
              <a:t> hem de </a:t>
            </a:r>
            <a:r>
              <a:rPr lang="en-US" sz="2200" dirty="0" err="1"/>
              <a:t>başkalarının</a:t>
            </a:r>
            <a:r>
              <a:rPr lang="en-US" sz="2200" dirty="0"/>
              <a:t> </a:t>
            </a:r>
            <a:r>
              <a:rPr lang="en-US" sz="2200" dirty="0" err="1"/>
              <a:t>bildiği</a:t>
            </a:r>
            <a:r>
              <a:rPr lang="en-US" sz="2200" dirty="0"/>
              <a:t> </a:t>
            </a:r>
            <a:r>
              <a:rPr lang="en-US" sz="2200" dirty="0" err="1"/>
              <a:t>yönlerini</a:t>
            </a:r>
            <a:r>
              <a:rPr lang="en-US" sz="2200" dirty="0"/>
              <a:t> </a:t>
            </a:r>
            <a:r>
              <a:rPr lang="en-US" sz="2200" dirty="0" err="1"/>
              <a:t>temsil</a:t>
            </a:r>
            <a:r>
              <a:rPr lang="en-US" sz="2200" dirty="0"/>
              <a:t> </a:t>
            </a:r>
            <a:r>
              <a:rPr lang="en-US" sz="2200" dirty="0" err="1"/>
              <a:t>eder</a:t>
            </a:r>
            <a:r>
              <a:rPr lang="en-US" sz="2200" dirty="0"/>
              <a:t>; </a:t>
            </a:r>
            <a:r>
              <a:rPr lang="en-US" sz="2200" b="1" dirty="0"/>
              <a:t>Kör Alan</a:t>
            </a:r>
            <a:r>
              <a:rPr lang="en-US" sz="2200" dirty="0"/>
              <a:t>, </a:t>
            </a:r>
            <a:r>
              <a:rPr lang="en-US" sz="2200" dirty="0" err="1"/>
              <a:t>başkalarının</a:t>
            </a:r>
            <a:r>
              <a:rPr lang="en-US" sz="2200" dirty="0"/>
              <a:t> </a:t>
            </a:r>
            <a:r>
              <a:rPr lang="en-US" sz="2200" dirty="0" err="1"/>
              <a:t>farkında</a:t>
            </a:r>
            <a:r>
              <a:rPr lang="en-US" sz="2200" dirty="0"/>
              <a:t> </a:t>
            </a:r>
            <a:r>
              <a:rPr lang="en-US" sz="2200" dirty="0" err="1"/>
              <a:t>olduğu</a:t>
            </a:r>
            <a:r>
              <a:rPr lang="en-US" sz="2200" dirty="0"/>
              <a:t> </a:t>
            </a:r>
            <a:r>
              <a:rPr lang="en-US" sz="2200" dirty="0" err="1"/>
              <a:t>ancak</a:t>
            </a:r>
            <a:r>
              <a:rPr lang="en-US" sz="2200" dirty="0"/>
              <a:t> </a:t>
            </a:r>
            <a:r>
              <a:rPr lang="en-US" sz="2200" dirty="0" err="1"/>
              <a:t>bireyin</a:t>
            </a:r>
            <a:r>
              <a:rPr lang="en-US" sz="2200" dirty="0"/>
              <a:t> </a:t>
            </a:r>
            <a:r>
              <a:rPr lang="en-US" sz="2200" dirty="0" err="1"/>
              <a:t>kendisinin</a:t>
            </a:r>
            <a:r>
              <a:rPr lang="en-US" sz="2200" dirty="0"/>
              <a:t> </a:t>
            </a:r>
            <a:r>
              <a:rPr lang="en-US" sz="2200" dirty="0" err="1"/>
              <a:t>bilmediği</a:t>
            </a:r>
            <a:r>
              <a:rPr lang="en-US" sz="2200" dirty="0"/>
              <a:t> </a:t>
            </a:r>
            <a:r>
              <a:rPr lang="en-US" sz="2200" dirty="0" err="1"/>
              <a:t>yönlerdir</a:t>
            </a:r>
            <a:r>
              <a:rPr lang="en-US" sz="2200" dirty="0"/>
              <a:t>; </a:t>
            </a:r>
            <a:r>
              <a:rPr lang="en-US" sz="2200" b="1" dirty="0" err="1"/>
              <a:t>Gizli</a:t>
            </a:r>
            <a:r>
              <a:rPr lang="en-US" sz="2200" b="1" dirty="0"/>
              <a:t> Alan</a:t>
            </a:r>
            <a:r>
              <a:rPr lang="en-US" sz="2200" dirty="0"/>
              <a:t>, </a:t>
            </a:r>
            <a:r>
              <a:rPr lang="en-US" sz="2200" dirty="0" err="1"/>
              <a:t>bireyin</a:t>
            </a:r>
            <a:r>
              <a:rPr lang="en-US" sz="2200" dirty="0"/>
              <a:t> </a:t>
            </a:r>
            <a:r>
              <a:rPr lang="en-US" sz="2200" dirty="0" err="1"/>
              <a:t>bildiği</a:t>
            </a:r>
            <a:r>
              <a:rPr lang="en-US" sz="2200" dirty="0"/>
              <a:t> </a:t>
            </a:r>
            <a:r>
              <a:rPr lang="en-US" sz="2200" dirty="0" err="1"/>
              <a:t>ancak</a:t>
            </a:r>
            <a:r>
              <a:rPr lang="en-US" sz="2200" dirty="0"/>
              <a:t> </a:t>
            </a:r>
            <a:r>
              <a:rPr lang="en-US" sz="2200" dirty="0" err="1"/>
              <a:t>başkalarının</a:t>
            </a:r>
            <a:r>
              <a:rPr lang="en-US" sz="2200" dirty="0"/>
              <a:t> </a:t>
            </a:r>
            <a:r>
              <a:rPr lang="en-US" sz="2200" dirty="0" err="1"/>
              <a:t>bilmediği</a:t>
            </a:r>
            <a:r>
              <a:rPr lang="en-US" sz="2200" dirty="0"/>
              <a:t> </a:t>
            </a:r>
            <a:r>
              <a:rPr lang="en-US" sz="2200" dirty="0" err="1"/>
              <a:t>kişisel</a:t>
            </a:r>
            <a:r>
              <a:rPr lang="en-US" sz="2200" dirty="0"/>
              <a:t> </a:t>
            </a:r>
            <a:r>
              <a:rPr lang="en-US" sz="2200" dirty="0" err="1"/>
              <a:t>bilgi</a:t>
            </a:r>
            <a:r>
              <a:rPr lang="en-US" sz="2200" dirty="0"/>
              <a:t>, </a:t>
            </a:r>
            <a:r>
              <a:rPr lang="en-US" sz="2200" dirty="0" err="1"/>
              <a:t>duygu</a:t>
            </a:r>
            <a:r>
              <a:rPr lang="en-US" sz="2200" dirty="0"/>
              <a:t> </a:t>
            </a:r>
            <a:r>
              <a:rPr lang="en-US" sz="2200" dirty="0" err="1"/>
              <a:t>ya</a:t>
            </a:r>
            <a:r>
              <a:rPr lang="en-US" sz="2200" dirty="0"/>
              <a:t> da </a:t>
            </a:r>
            <a:r>
              <a:rPr lang="en-US" sz="2200" dirty="0" err="1"/>
              <a:t>yetenekleri</a:t>
            </a:r>
            <a:r>
              <a:rPr lang="en-US" sz="2200" dirty="0"/>
              <a:t> </a:t>
            </a:r>
            <a:r>
              <a:rPr lang="en-US" sz="2200" dirty="0" err="1"/>
              <a:t>içerir</a:t>
            </a:r>
            <a:r>
              <a:rPr lang="en-US" sz="2200" dirty="0"/>
              <a:t>; </a:t>
            </a:r>
            <a:r>
              <a:rPr lang="en-US" sz="2200" b="1" dirty="0" err="1"/>
              <a:t>Bilinmeyen</a:t>
            </a:r>
            <a:r>
              <a:rPr lang="en-US" sz="2200" b="1" dirty="0"/>
              <a:t> Alan</a:t>
            </a:r>
            <a:r>
              <a:rPr lang="en-US" sz="2200" dirty="0"/>
              <a:t> </a:t>
            </a:r>
            <a:r>
              <a:rPr lang="en-US" sz="2200" dirty="0" err="1"/>
              <a:t>ise</a:t>
            </a:r>
            <a:r>
              <a:rPr lang="en-US" sz="2200" dirty="0"/>
              <a:t> ne </a:t>
            </a:r>
            <a:r>
              <a:rPr lang="en-US" sz="2200" dirty="0" err="1"/>
              <a:t>bireyin</a:t>
            </a:r>
            <a:r>
              <a:rPr lang="en-US" sz="2200" dirty="0"/>
              <a:t> ne de </a:t>
            </a:r>
            <a:r>
              <a:rPr lang="en-US" sz="2200" dirty="0" err="1"/>
              <a:t>çevresinin</a:t>
            </a:r>
            <a:r>
              <a:rPr lang="en-US" sz="2200" dirty="0"/>
              <a:t> </a:t>
            </a:r>
            <a:r>
              <a:rPr lang="en-US" sz="2200" dirty="0" err="1"/>
              <a:t>henüz</a:t>
            </a:r>
            <a:r>
              <a:rPr lang="en-US" sz="2200" dirty="0"/>
              <a:t> </a:t>
            </a:r>
            <a:r>
              <a:rPr lang="en-US" sz="2200" dirty="0" err="1"/>
              <a:t>farkında</a:t>
            </a:r>
            <a:r>
              <a:rPr lang="en-US" sz="2200" dirty="0"/>
              <a:t> </a:t>
            </a:r>
            <a:r>
              <a:rPr lang="en-US" sz="2200" dirty="0" err="1"/>
              <a:t>olmadığı</a:t>
            </a:r>
            <a:r>
              <a:rPr lang="en-US" sz="2200" dirty="0"/>
              <a:t>, </a:t>
            </a:r>
            <a:r>
              <a:rPr lang="en-US" sz="2200" dirty="0" err="1"/>
              <a:t>zamanla</a:t>
            </a:r>
            <a:r>
              <a:rPr lang="en-US" sz="2200" dirty="0"/>
              <a:t> </a:t>
            </a:r>
            <a:r>
              <a:rPr lang="en-US" sz="2200" dirty="0" err="1"/>
              <a:t>veya</a:t>
            </a:r>
            <a:r>
              <a:rPr lang="en-US" sz="2200" dirty="0"/>
              <a:t> belli </a:t>
            </a:r>
            <a:r>
              <a:rPr lang="en-US" sz="2200" dirty="0" err="1"/>
              <a:t>koşullar</a:t>
            </a:r>
            <a:r>
              <a:rPr lang="en-US" sz="2200" dirty="0"/>
              <a:t> </a:t>
            </a:r>
            <a:r>
              <a:rPr lang="en-US" sz="2200" dirty="0" err="1"/>
              <a:t>altında</a:t>
            </a:r>
            <a:r>
              <a:rPr lang="en-US" sz="2200" dirty="0"/>
              <a:t> </a:t>
            </a:r>
            <a:r>
              <a:rPr lang="en-US" sz="2200" dirty="0" err="1"/>
              <a:t>ortaya</a:t>
            </a:r>
            <a:r>
              <a:rPr lang="en-US" sz="2200" dirty="0"/>
              <a:t> </a:t>
            </a:r>
            <a:r>
              <a:rPr lang="en-US" sz="2200" dirty="0" err="1"/>
              <a:t>çıkabilecek</a:t>
            </a:r>
            <a:r>
              <a:rPr lang="en-US" sz="2200" dirty="0"/>
              <a:t> </a:t>
            </a:r>
            <a:r>
              <a:rPr lang="en-US" sz="2200" dirty="0" err="1"/>
              <a:t>potansiyel</a:t>
            </a:r>
            <a:r>
              <a:rPr lang="en-US" sz="2200" dirty="0"/>
              <a:t> </a:t>
            </a:r>
            <a:r>
              <a:rPr lang="en-US" sz="2200" dirty="0" err="1"/>
              <a:t>ya</a:t>
            </a:r>
            <a:r>
              <a:rPr lang="en-US" sz="2200" dirty="0"/>
              <a:t> da </a:t>
            </a:r>
            <a:r>
              <a:rPr lang="en-US" sz="2200" dirty="0" err="1"/>
              <a:t>engelleri</a:t>
            </a:r>
            <a:r>
              <a:rPr lang="en-US" sz="2200" dirty="0"/>
              <a:t> </a:t>
            </a:r>
            <a:r>
              <a:rPr lang="en-US" sz="2200" dirty="0" err="1"/>
              <a:t>temsil</a:t>
            </a:r>
            <a:r>
              <a:rPr lang="en-US" sz="2200" dirty="0"/>
              <a:t> </a:t>
            </a:r>
            <a:r>
              <a:rPr lang="en-US" sz="2200" dirty="0" err="1"/>
              <a:t>eder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3130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9B6C8-ADA8-40D0-6A90-3D01FFEFE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C889D648-FC40-27AC-03EA-6EE286A1258F}"/>
              </a:ext>
            </a:extLst>
          </p:cNvPr>
          <p:cNvSpPr txBox="1"/>
          <p:nvPr/>
        </p:nvSpPr>
        <p:spPr>
          <a:xfrm>
            <a:off x="376112" y="230228"/>
            <a:ext cx="975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🧩 </a:t>
            </a:r>
            <a:r>
              <a:rPr lang="en-US" sz="3600" dirty="0" err="1"/>
              <a:t>Gömülü</a:t>
            </a:r>
            <a:r>
              <a:rPr lang="en-US" sz="3600" dirty="0"/>
              <a:t> </a:t>
            </a:r>
            <a:r>
              <a:rPr lang="en-US" sz="3600" dirty="0" err="1"/>
              <a:t>Yazılım</a:t>
            </a:r>
            <a:r>
              <a:rPr lang="en-US" sz="3600" dirty="0"/>
              <a:t> </a:t>
            </a:r>
            <a:r>
              <a:rPr lang="en-US" sz="3600" dirty="0" err="1"/>
              <a:t>Açısından</a:t>
            </a:r>
            <a:r>
              <a:rPr lang="en-US" sz="3600" dirty="0"/>
              <a:t> Johari Window</a:t>
            </a: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7B4C55A-B769-C238-3883-07BBF5C9E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6" y="5377036"/>
            <a:ext cx="3042809" cy="118641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63876CEE-F54B-78E4-698F-C73B62288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0405" y="973777"/>
            <a:ext cx="3462293" cy="4140425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B2A90420-DDB5-6125-B1B8-E699AA9D1B01}"/>
              </a:ext>
            </a:extLst>
          </p:cNvPr>
          <p:cNvSpPr txBox="1"/>
          <p:nvPr/>
        </p:nvSpPr>
        <p:spPr>
          <a:xfrm>
            <a:off x="376112" y="954224"/>
            <a:ext cx="77317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Gömülü</a:t>
            </a:r>
            <a:r>
              <a:rPr lang="en-US" sz="2000" dirty="0"/>
              <a:t> </a:t>
            </a:r>
            <a:r>
              <a:rPr lang="en-US" sz="2000" dirty="0" err="1"/>
              <a:t>yazılım</a:t>
            </a:r>
            <a:r>
              <a:rPr lang="en-US" sz="2000" dirty="0"/>
              <a:t>, </a:t>
            </a:r>
            <a:r>
              <a:rPr lang="en-US" sz="2000" dirty="0" err="1"/>
              <a:t>ekip</a:t>
            </a:r>
            <a:r>
              <a:rPr lang="en-US" sz="2000" dirty="0"/>
              <a:t> </a:t>
            </a:r>
            <a:r>
              <a:rPr lang="en-US" sz="2000" dirty="0" err="1"/>
              <a:t>çalışması</a:t>
            </a:r>
            <a:r>
              <a:rPr lang="en-US" sz="2000" dirty="0"/>
              <a:t>, </a:t>
            </a:r>
            <a:r>
              <a:rPr lang="en-US" sz="2000" dirty="0" err="1"/>
              <a:t>disiplinler</a:t>
            </a:r>
            <a:r>
              <a:rPr lang="en-US" sz="2000" dirty="0"/>
              <a:t> </a:t>
            </a:r>
            <a:r>
              <a:rPr lang="en-US" sz="2000" dirty="0" err="1"/>
              <a:t>arası</a:t>
            </a:r>
            <a:r>
              <a:rPr lang="en-US" sz="2000" dirty="0"/>
              <a:t> </a:t>
            </a:r>
            <a:r>
              <a:rPr lang="en-US" sz="2000" dirty="0" err="1"/>
              <a:t>iletişim</a:t>
            </a:r>
            <a:r>
              <a:rPr lang="en-US" sz="2000" dirty="0"/>
              <a:t> </a:t>
            </a:r>
            <a:r>
              <a:rPr lang="en-US" sz="2000" dirty="0" err="1"/>
              <a:t>ve</a:t>
            </a:r>
            <a:r>
              <a:rPr lang="en-US" sz="2000" dirty="0"/>
              <a:t> </a:t>
            </a:r>
            <a:r>
              <a:rPr lang="en-US" sz="2000" dirty="0" err="1"/>
              <a:t>sürekli</a:t>
            </a:r>
            <a:r>
              <a:rPr lang="en-US" sz="2000" dirty="0"/>
              <a:t> </a:t>
            </a:r>
            <a:r>
              <a:rPr lang="en-US" sz="2000" dirty="0" err="1"/>
              <a:t>gelişim</a:t>
            </a:r>
            <a:r>
              <a:rPr lang="en-US" sz="2000" dirty="0"/>
              <a:t> </a:t>
            </a:r>
            <a:r>
              <a:rPr lang="en-US" sz="2000" dirty="0" err="1"/>
              <a:t>gerektirdiği</a:t>
            </a:r>
            <a:r>
              <a:rPr lang="en-US" sz="2000" dirty="0"/>
              <a:t> </a:t>
            </a:r>
            <a:r>
              <a:rPr lang="en-US" sz="2000" dirty="0" err="1"/>
              <a:t>için</a:t>
            </a:r>
            <a:r>
              <a:rPr lang="en-US" sz="2000" dirty="0"/>
              <a:t> Johari Window </a:t>
            </a:r>
            <a:r>
              <a:rPr lang="en-US" sz="2000" dirty="0" err="1"/>
              <a:t>modeliyle</a:t>
            </a:r>
            <a:r>
              <a:rPr lang="en-US" sz="2000" dirty="0"/>
              <a:t> </a:t>
            </a:r>
            <a:r>
              <a:rPr lang="en-US" sz="2000" dirty="0" err="1"/>
              <a:t>doğrudan</a:t>
            </a:r>
            <a:r>
              <a:rPr lang="en-US" sz="2000" dirty="0"/>
              <a:t> </a:t>
            </a:r>
            <a:r>
              <a:rPr lang="en-US" sz="2000" dirty="0" err="1"/>
              <a:t>ilişkilidir</a:t>
            </a:r>
            <a:r>
              <a:rPr lang="en-US" sz="2000" dirty="0"/>
              <a:t>.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48733103-CA19-CB12-27D4-A1AA94AB15DF}"/>
              </a:ext>
            </a:extLst>
          </p:cNvPr>
          <p:cNvSpPr txBox="1"/>
          <p:nvPr/>
        </p:nvSpPr>
        <p:spPr>
          <a:xfrm>
            <a:off x="376112" y="1778881"/>
            <a:ext cx="773178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Gömülü</a:t>
            </a:r>
            <a:r>
              <a:rPr lang="en-US" sz="2000" dirty="0"/>
              <a:t> </a:t>
            </a:r>
            <a:r>
              <a:rPr lang="en-US" sz="2000" dirty="0" err="1"/>
              <a:t>yazılım</a:t>
            </a:r>
            <a:r>
              <a:rPr lang="en-US" sz="2000" dirty="0"/>
              <a:t> </a:t>
            </a:r>
            <a:r>
              <a:rPr lang="en-US" sz="2000" dirty="0" err="1"/>
              <a:t>mühendisliği</a:t>
            </a:r>
            <a:r>
              <a:rPr lang="en-US" sz="2000" dirty="0"/>
              <a:t> </a:t>
            </a:r>
            <a:r>
              <a:rPr lang="en-US" sz="2000" dirty="0" err="1"/>
              <a:t>açısından</a:t>
            </a:r>
            <a:r>
              <a:rPr lang="en-US" sz="2000" dirty="0"/>
              <a:t> Johari Window </a:t>
            </a:r>
            <a:r>
              <a:rPr lang="en-US" sz="2000" dirty="0" err="1"/>
              <a:t>oldukça</a:t>
            </a:r>
            <a:r>
              <a:rPr lang="en-US" sz="2000" dirty="0"/>
              <a:t> </a:t>
            </a:r>
            <a:r>
              <a:rPr lang="en-US" sz="2000" dirty="0" err="1"/>
              <a:t>anlamlı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çerçeve</a:t>
            </a:r>
            <a:r>
              <a:rPr lang="en-US" sz="2000" dirty="0"/>
              <a:t> </a:t>
            </a:r>
            <a:r>
              <a:rPr lang="en-US" sz="2000" dirty="0" err="1"/>
              <a:t>sunar</a:t>
            </a:r>
            <a:r>
              <a:rPr lang="en-US" sz="2000" dirty="0"/>
              <a:t>. </a:t>
            </a:r>
            <a:r>
              <a:rPr lang="en-US" sz="2000" dirty="0" err="1"/>
              <a:t>Gömülü</a:t>
            </a:r>
            <a:r>
              <a:rPr lang="en-US" sz="2000" dirty="0"/>
              <a:t> </a:t>
            </a:r>
            <a:r>
              <a:rPr lang="en-US" sz="2000" dirty="0" err="1"/>
              <a:t>sistemler</a:t>
            </a:r>
            <a:r>
              <a:rPr lang="en-US" sz="2000" dirty="0"/>
              <a:t>, </a:t>
            </a:r>
            <a:r>
              <a:rPr lang="en-US" sz="2000" dirty="0" err="1"/>
              <a:t>donanım</a:t>
            </a:r>
            <a:r>
              <a:rPr lang="en-US" sz="2000" dirty="0"/>
              <a:t> </a:t>
            </a:r>
            <a:r>
              <a:rPr lang="en-US" sz="2000" dirty="0" err="1"/>
              <a:t>ve</a:t>
            </a:r>
            <a:r>
              <a:rPr lang="en-US" sz="2000" dirty="0"/>
              <a:t> </a:t>
            </a:r>
            <a:r>
              <a:rPr lang="en-US" sz="2000" dirty="0" err="1"/>
              <a:t>yazılımın</a:t>
            </a:r>
            <a:r>
              <a:rPr lang="en-US" sz="2000" dirty="0"/>
              <a:t> </a:t>
            </a:r>
            <a:r>
              <a:rPr lang="en-US" sz="2000" dirty="0" err="1"/>
              <a:t>iç</a:t>
            </a:r>
            <a:r>
              <a:rPr lang="en-US" sz="2000" dirty="0"/>
              <a:t> </a:t>
            </a:r>
            <a:r>
              <a:rPr lang="en-US" sz="2000" dirty="0" err="1"/>
              <a:t>içe</a:t>
            </a:r>
            <a:r>
              <a:rPr lang="en-US" sz="2000" dirty="0"/>
              <a:t> </a:t>
            </a:r>
            <a:r>
              <a:rPr lang="en-US" sz="2000" dirty="0" err="1"/>
              <a:t>geçtiği</a:t>
            </a:r>
            <a:r>
              <a:rPr lang="en-US" sz="2000" dirty="0"/>
              <a:t>, </a:t>
            </a:r>
            <a:r>
              <a:rPr lang="en-US" sz="2000" dirty="0" err="1"/>
              <a:t>hata</a:t>
            </a:r>
            <a:r>
              <a:rPr lang="en-US" sz="2000" dirty="0"/>
              <a:t> </a:t>
            </a:r>
            <a:r>
              <a:rPr lang="en-US" sz="2000" dirty="0" err="1"/>
              <a:t>ayıklamanın</a:t>
            </a:r>
            <a:r>
              <a:rPr lang="en-US" sz="2000" dirty="0"/>
              <a:t> </a:t>
            </a:r>
            <a:r>
              <a:rPr lang="en-US" sz="2000" dirty="0" err="1"/>
              <a:t>karmaşık</a:t>
            </a:r>
            <a:r>
              <a:rPr lang="en-US" sz="2000" dirty="0"/>
              <a:t> </a:t>
            </a:r>
            <a:r>
              <a:rPr lang="en-US" sz="2000" dirty="0" err="1"/>
              <a:t>ve</a:t>
            </a:r>
            <a:r>
              <a:rPr lang="en-US" sz="2000" dirty="0"/>
              <a:t> </a:t>
            </a:r>
            <a:r>
              <a:rPr lang="en-US" sz="2000" dirty="0" err="1"/>
              <a:t>ekip</a:t>
            </a:r>
            <a:r>
              <a:rPr lang="en-US" sz="2000" dirty="0"/>
              <a:t> </a:t>
            </a:r>
            <a:r>
              <a:rPr lang="en-US" sz="2000" dirty="0" err="1"/>
              <a:t>çalışmasının</a:t>
            </a:r>
            <a:r>
              <a:rPr lang="en-US" sz="2000" dirty="0"/>
              <a:t> </a:t>
            </a:r>
            <a:r>
              <a:rPr lang="en-US" sz="2000" dirty="0" err="1"/>
              <a:t>zorunlu</a:t>
            </a:r>
            <a:r>
              <a:rPr lang="en-US" sz="2000" dirty="0"/>
              <a:t> </a:t>
            </a:r>
            <a:r>
              <a:rPr lang="en-US" sz="2000" dirty="0" err="1"/>
              <a:t>olduğu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alandır</a:t>
            </a:r>
            <a:r>
              <a:rPr lang="en-US" sz="2000" dirty="0"/>
              <a:t>. Bu </a:t>
            </a:r>
            <a:r>
              <a:rPr lang="en-US" sz="2000" dirty="0" err="1"/>
              <a:t>noktada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mühendisin</a:t>
            </a:r>
            <a:r>
              <a:rPr lang="en-US" sz="2000" dirty="0"/>
              <a:t> </a:t>
            </a:r>
            <a:r>
              <a:rPr lang="en-US" sz="2000" b="1" dirty="0" err="1"/>
              <a:t>kendi</a:t>
            </a:r>
            <a:r>
              <a:rPr lang="en-US" sz="2000" b="1" dirty="0"/>
              <a:t> </a:t>
            </a:r>
            <a:r>
              <a:rPr lang="en-US" sz="2000" b="1" dirty="0" err="1"/>
              <a:t>güçlü</a:t>
            </a:r>
            <a:r>
              <a:rPr lang="en-US" sz="2000" b="1" dirty="0"/>
              <a:t> </a:t>
            </a:r>
            <a:r>
              <a:rPr lang="en-US" sz="2000" b="1" dirty="0" err="1"/>
              <a:t>ve</a:t>
            </a:r>
            <a:r>
              <a:rPr lang="en-US" sz="2000" b="1" dirty="0"/>
              <a:t> </a:t>
            </a:r>
            <a:r>
              <a:rPr lang="en-US" sz="2000" b="1" dirty="0" err="1"/>
              <a:t>zayıf</a:t>
            </a:r>
            <a:r>
              <a:rPr lang="en-US" sz="2000" b="1" dirty="0"/>
              <a:t> </a:t>
            </a:r>
            <a:r>
              <a:rPr lang="en-US" sz="2000" b="1" dirty="0" err="1"/>
              <a:t>yönlerini</a:t>
            </a:r>
            <a:r>
              <a:rPr lang="en-US" sz="2000" b="1" dirty="0"/>
              <a:t> </a:t>
            </a:r>
            <a:r>
              <a:rPr lang="en-US" sz="2000" b="1" dirty="0" err="1"/>
              <a:t>bilmesi</a:t>
            </a:r>
            <a:r>
              <a:rPr lang="en-US" sz="2000" dirty="0"/>
              <a:t>, </a:t>
            </a:r>
            <a:r>
              <a:rPr lang="en-US" sz="2000" dirty="0" err="1"/>
              <a:t>başkalarından</a:t>
            </a:r>
            <a:r>
              <a:rPr lang="en-US" sz="2000" dirty="0"/>
              <a:t> </a:t>
            </a:r>
            <a:r>
              <a:rPr lang="en-US" sz="2000" dirty="0" err="1"/>
              <a:t>gelen</a:t>
            </a:r>
            <a:r>
              <a:rPr lang="en-US" sz="2000" dirty="0"/>
              <a:t> </a:t>
            </a:r>
            <a:r>
              <a:rPr lang="en-US" sz="2000" dirty="0" err="1"/>
              <a:t>geri</a:t>
            </a:r>
            <a:r>
              <a:rPr lang="en-US" sz="2000" dirty="0"/>
              <a:t> </a:t>
            </a:r>
            <a:r>
              <a:rPr lang="en-US" sz="2000" dirty="0" err="1"/>
              <a:t>bildirimlere</a:t>
            </a:r>
            <a:r>
              <a:rPr lang="en-US" sz="2000" dirty="0"/>
              <a:t> </a:t>
            </a:r>
            <a:r>
              <a:rPr lang="en-US" sz="2000" dirty="0" err="1"/>
              <a:t>açık</a:t>
            </a:r>
            <a:r>
              <a:rPr lang="en-US" sz="2000" dirty="0"/>
              <a:t> </a:t>
            </a:r>
            <a:r>
              <a:rPr lang="en-US" sz="2000" dirty="0" err="1"/>
              <a:t>olması</a:t>
            </a:r>
            <a:r>
              <a:rPr lang="en-US" sz="2000" dirty="0"/>
              <a:t> </a:t>
            </a:r>
            <a:r>
              <a:rPr lang="en-US" sz="2000" dirty="0" err="1"/>
              <a:t>ve</a:t>
            </a:r>
            <a:r>
              <a:rPr lang="en-US" sz="2000" dirty="0"/>
              <a:t> </a:t>
            </a:r>
            <a:r>
              <a:rPr lang="en-US" sz="2000" dirty="0" err="1"/>
              <a:t>potansiyelini</a:t>
            </a:r>
            <a:r>
              <a:rPr lang="en-US" sz="2000" dirty="0"/>
              <a:t> </a:t>
            </a:r>
            <a:r>
              <a:rPr lang="en-US" sz="2000" dirty="0" err="1"/>
              <a:t>keşfetmeye</a:t>
            </a:r>
            <a:r>
              <a:rPr lang="en-US" sz="2000" dirty="0"/>
              <a:t> </a:t>
            </a:r>
            <a:r>
              <a:rPr lang="en-US" sz="2000" dirty="0" err="1"/>
              <a:t>istekli</a:t>
            </a:r>
            <a:r>
              <a:rPr lang="en-US" sz="2000" dirty="0"/>
              <a:t> </a:t>
            </a:r>
            <a:r>
              <a:rPr lang="en-US" sz="2000" dirty="0" err="1"/>
              <a:t>olması</a:t>
            </a:r>
            <a:r>
              <a:rPr lang="en-US" sz="2000" dirty="0"/>
              <a:t> </a:t>
            </a:r>
            <a:r>
              <a:rPr lang="en-US" sz="2000" dirty="0" err="1"/>
              <a:t>büyük</a:t>
            </a:r>
            <a:r>
              <a:rPr lang="en-US" sz="2000" dirty="0"/>
              <a:t> </a:t>
            </a:r>
            <a:r>
              <a:rPr lang="en-US" sz="2000" dirty="0" err="1"/>
              <a:t>önem</a:t>
            </a:r>
            <a:r>
              <a:rPr lang="en-US" sz="2000" dirty="0"/>
              <a:t> </a:t>
            </a:r>
            <a:r>
              <a:rPr lang="en-US" sz="2000" dirty="0" err="1"/>
              <a:t>taşır</a:t>
            </a:r>
            <a:r>
              <a:rPr lang="en-US" sz="2000" dirty="0"/>
              <a:t>. </a:t>
            </a:r>
            <a:r>
              <a:rPr lang="en-US" sz="2000" dirty="0" err="1"/>
              <a:t>Örneğin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mühendisin</a:t>
            </a:r>
            <a:r>
              <a:rPr lang="en-US" sz="2000" dirty="0"/>
              <a:t> </a:t>
            </a:r>
            <a:r>
              <a:rPr lang="en-US" sz="2000" dirty="0" err="1"/>
              <a:t>güçlü</a:t>
            </a:r>
            <a:r>
              <a:rPr lang="en-US" sz="2000" dirty="0"/>
              <a:t> </a:t>
            </a:r>
            <a:r>
              <a:rPr lang="en-US" sz="2000" dirty="0" err="1"/>
              <a:t>yönleri</a:t>
            </a:r>
            <a:r>
              <a:rPr lang="en-US" sz="2000" dirty="0"/>
              <a:t> </a:t>
            </a:r>
            <a:r>
              <a:rPr lang="en-US" sz="2000" dirty="0" err="1"/>
              <a:t>açık</a:t>
            </a:r>
            <a:r>
              <a:rPr lang="en-US" sz="2000" dirty="0"/>
              <a:t> </a:t>
            </a:r>
            <a:r>
              <a:rPr lang="en-US" sz="2000" dirty="0" err="1"/>
              <a:t>alanda</a:t>
            </a:r>
            <a:r>
              <a:rPr lang="en-US" sz="2000" dirty="0"/>
              <a:t> </a:t>
            </a:r>
            <a:r>
              <a:rPr lang="en-US" sz="2000" dirty="0" err="1"/>
              <a:t>yer</a:t>
            </a:r>
            <a:r>
              <a:rPr lang="en-US" sz="2000" dirty="0"/>
              <a:t> </a:t>
            </a:r>
            <a:r>
              <a:rPr lang="en-US" sz="2000" dirty="0" err="1"/>
              <a:t>aldıkça</a:t>
            </a:r>
            <a:r>
              <a:rPr lang="en-US" sz="2000" dirty="0"/>
              <a:t>, </a:t>
            </a:r>
            <a:r>
              <a:rPr lang="en-US" sz="2000" dirty="0" err="1"/>
              <a:t>takım</a:t>
            </a:r>
            <a:r>
              <a:rPr lang="en-US" sz="2000" dirty="0"/>
              <a:t> </a:t>
            </a:r>
            <a:r>
              <a:rPr lang="en-US" sz="2000" dirty="0" err="1"/>
              <a:t>arkadaşları</a:t>
            </a:r>
            <a:r>
              <a:rPr lang="en-US" sz="2000" dirty="0"/>
              <a:t> </a:t>
            </a:r>
            <a:r>
              <a:rPr lang="en-US" sz="2000" dirty="0" err="1"/>
              <a:t>ondan</a:t>
            </a:r>
            <a:r>
              <a:rPr lang="en-US" sz="2000" dirty="0"/>
              <a:t> </a:t>
            </a:r>
            <a:r>
              <a:rPr lang="en-US" sz="2000" dirty="0" err="1"/>
              <a:t>rahatça</a:t>
            </a:r>
            <a:r>
              <a:rPr lang="en-US" sz="2000" dirty="0"/>
              <a:t> </a:t>
            </a:r>
            <a:r>
              <a:rPr lang="en-US" sz="2000" dirty="0" err="1"/>
              <a:t>destek</a:t>
            </a:r>
            <a:r>
              <a:rPr lang="en-US" sz="2000" dirty="0"/>
              <a:t> </a:t>
            </a:r>
            <a:r>
              <a:rPr lang="en-US" sz="2000" dirty="0" err="1"/>
              <a:t>alabilir</a:t>
            </a:r>
            <a:r>
              <a:rPr lang="en-US" sz="2000" dirty="0"/>
              <a:t>. Kör </a:t>
            </a:r>
            <a:r>
              <a:rPr lang="en-US" sz="2000" dirty="0" err="1"/>
              <a:t>alanları</a:t>
            </a:r>
            <a:r>
              <a:rPr lang="en-US" sz="2000" dirty="0"/>
              <a:t> </a:t>
            </a:r>
            <a:r>
              <a:rPr lang="en-US" sz="2000" dirty="0" err="1"/>
              <a:t>ise</a:t>
            </a:r>
            <a:r>
              <a:rPr lang="en-US" sz="2000" dirty="0"/>
              <a:t> </a:t>
            </a:r>
            <a:r>
              <a:rPr lang="en-US" sz="2000" dirty="0" err="1"/>
              <a:t>kod</a:t>
            </a:r>
            <a:r>
              <a:rPr lang="en-US" sz="2000" dirty="0"/>
              <a:t> </a:t>
            </a:r>
            <a:r>
              <a:rPr lang="en-US" sz="2000" dirty="0" err="1"/>
              <a:t>incelemeleri</a:t>
            </a:r>
            <a:r>
              <a:rPr lang="en-US" sz="2000" dirty="0"/>
              <a:t> </a:t>
            </a:r>
            <a:r>
              <a:rPr lang="en-US" sz="2000" dirty="0" err="1"/>
              <a:t>veya</a:t>
            </a:r>
            <a:r>
              <a:rPr lang="en-US" sz="2000" dirty="0"/>
              <a:t> </a:t>
            </a:r>
            <a:r>
              <a:rPr lang="en-US" sz="2000" dirty="0" err="1"/>
              <a:t>geribildirim</a:t>
            </a:r>
            <a:r>
              <a:rPr lang="en-US" sz="2000" dirty="0"/>
              <a:t> </a:t>
            </a:r>
            <a:r>
              <a:rPr lang="en-US" sz="2000" dirty="0" err="1"/>
              <a:t>toplantılarıyla</a:t>
            </a:r>
            <a:r>
              <a:rPr lang="en-US" sz="2000" dirty="0"/>
              <a:t> fark </a:t>
            </a:r>
            <a:r>
              <a:rPr lang="en-US" sz="2000" dirty="0" err="1"/>
              <a:t>ederek</a:t>
            </a:r>
            <a:r>
              <a:rPr lang="en-US" sz="2000" dirty="0"/>
              <a:t> </a:t>
            </a:r>
            <a:r>
              <a:rPr lang="en-US" sz="2000" dirty="0" err="1"/>
              <a:t>geliştirme</a:t>
            </a:r>
            <a:r>
              <a:rPr lang="en-US" sz="2000" dirty="0"/>
              <a:t> </a:t>
            </a:r>
            <a:r>
              <a:rPr lang="en-US" sz="2000" dirty="0" err="1"/>
              <a:t>fırsatı</a:t>
            </a:r>
            <a:r>
              <a:rPr lang="en-US" sz="2000" dirty="0"/>
              <a:t> </a:t>
            </a:r>
            <a:r>
              <a:rPr lang="en-US" sz="2000" dirty="0" err="1"/>
              <a:t>bulabilir</a:t>
            </a:r>
            <a:r>
              <a:rPr lang="en-US" sz="2000" dirty="0"/>
              <a:t>. </a:t>
            </a:r>
            <a:r>
              <a:rPr lang="en-US" sz="2000" dirty="0" err="1"/>
              <a:t>Gizli</a:t>
            </a:r>
            <a:r>
              <a:rPr lang="en-US" sz="2000" dirty="0"/>
              <a:t> </a:t>
            </a:r>
            <a:r>
              <a:rPr lang="en-US" sz="2000" dirty="0" err="1"/>
              <a:t>alanlarını</a:t>
            </a:r>
            <a:r>
              <a:rPr lang="en-US" sz="2000" dirty="0"/>
              <a:t> </a:t>
            </a:r>
            <a:r>
              <a:rPr lang="en-US" sz="2000" dirty="0" err="1"/>
              <a:t>paylaşarak</a:t>
            </a:r>
            <a:r>
              <a:rPr lang="en-US" sz="2000" dirty="0"/>
              <a:t> </a:t>
            </a:r>
            <a:r>
              <a:rPr lang="en-US" sz="2000" dirty="0" err="1"/>
              <a:t>ekipte</a:t>
            </a:r>
            <a:r>
              <a:rPr lang="en-US" sz="2000" dirty="0"/>
              <a:t> </a:t>
            </a:r>
            <a:r>
              <a:rPr lang="en-US" sz="2000" dirty="0" err="1"/>
              <a:t>bilgi</a:t>
            </a:r>
            <a:r>
              <a:rPr lang="en-US" sz="2000" dirty="0"/>
              <a:t> </a:t>
            </a:r>
            <a:r>
              <a:rPr lang="en-US" sz="2000" dirty="0" err="1"/>
              <a:t>akışını</a:t>
            </a:r>
            <a:r>
              <a:rPr lang="en-US" sz="2000" dirty="0"/>
              <a:t> </a:t>
            </a:r>
            <a:r>
              <a:rPr lang="en-US" sz="2000" dirty="0" err="1"/>
              <a:t>artırabilir</a:t>
            </a:r>
            <a:r>
              <a:rPr lang="en-US" sz="2000" dirty="0"/>
              <a:t>, </a:t>
            </a:r>
            <a:r>
              <a:rPr lang="en-US" sz="2000" dirty="0" err="1"/>
              <a:t>bilinmeyen</a:t>
            </a:r>
            <a:r>
              <a:rPr lang="en-US" sz="2000" dirty="0"/>
              <a:t> </a:t>
            </a:r>
            <a:r>
              <a:rPr lang="en-US" sz="2000" dirty="0" err="1"/>
              <a:t>alanlarını</a:t>
            </a:r>
            <a:r>
              <a:rPr lang="en-US" sz="2000" dirty="0"/>
              <a:t> </a:t>
            </a:r>
            <a:r>
              <a:rPr lang="en-US" sz="2000" dirty="0" err="1"/>
              <a:t>ise</a:t>
            </a:r>
            <a:r>
              <a:rPr lang="en-US" sz="2000" dirty="0"/>
              <a:t> yeni </a:t>
            </a:r>
            <a:r>
              <a:rPr lang="en-US" sz="2000" dirty="0" err="1"/>
              <a:t>projelere</a:t>
            </a:r>
            <a:r>
              <a:rPr lang="en-US" sz="2000" dirty="0"/>
              <a:t> </a:t>
            </a:r>
            <a:r>
              <a:rPr lang="en-US" sz="2000" dirty="0" err="1"/>
              <a:t>cesaretle</a:t>
            </a:r>
            <a:r>
              <a:rPr lang="en-US" sz="2000" dirty="0"/>
              <a:t> </a:t>
            </a:r>
            <a:r>
              <a:rPr lang="en-US" sz="2000" dirty="0" err="1"/>
              <a:t>girerek</a:t>
            </a:r>
            <a:r>
              <a:rPr lang="en-US" sz="2000" dirty="0"/>
              <a:t> </a:t>
            </a:r>
            <a:r>
              <a:rPr lang="en-US" sz="2000" dirty="0" err="1"/>
              <a:t>keşfedebilir</a:t>
            </a:r>
            <a:r>
              <a:rPr lang="en-US" sz="2000" dirty="0"/>
              <a:t>. Bu </a:t>
            </a:r>
            <a:r>
              <a:rPr lang="en-US" sz="2000" dirty="0" err="1"/>
              <a:t>süreçlerin</a:t>
            </a:r>
            <a:r>
              <a:rPr lang="en-US" sz="2000" dirty="0"/>
              <a:t> </a:t>
            </a:r>
            <a:r>
              <a:rPr lang="en-US" sz="2000" dirty="0" err="1"/>
              <a:t>tümü</a:t>
            </a:r>
            <a:r>
              <a:rPr lang="en-US" sz="2000" dirty="0"/>
              <a:t>, </a:t>
            </a:r>
            <a:r>
              <a:rPr lang="en-US" sz="2000" b="1" dirty="0"/>
              <a:t>growth mindset</a:t>
            </a:r>
            <a:r>
              <a:rPr lang="en-US" sz="2000" dirty="0"/>
              <a:t> </a:t>
            </a:r>
            <a:r>
              <a:rPr lang="en-US" sz="2000" dirty="0" err="1"/>
              <a:t>sahibi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mühendisin</a:t>
            </a:r>
            <a:r>
              <a:rPr lang="en-US" sz="2000" dirty="0"/>
              <a:t> </a:t>
            </a:r>
            <a:r>
              <a:rPr lang="en-US" sz="2000" dirty="0" err="1"/>
              <a:t>daha</a:t>
            </a:r>
            <a:r>
              <a:rPr lang="en-US" sz="2000" dirty="0"/>
              <a:t> </a:t>
            </a:r>
            <a:r>
              <a:rPr lang="en-US" sz="2000" dirty="0" err="1"/>
              <a:t>üretken</a:t>
            </a:r>
            <a:r>
              <a:rPr lang="en-US" sz="2000" dirty="0"/>
              <a:t>, </a:t>
            </a:r>
            <a:r>
              <a:rPr lang="en-US" sz="2000" dirty="0" err="1"/>
              <a:t>uyumlu</a:t>
            </a:r>
            <a:r>
              <a:rPr lang="en-US" sz="2000" dirty="0"/>
              <a:t> </a:t>
            </a:r>
            <a:r>
              <a:rPr lang="en-US" sz="2000" dirty="0" err="1"/>
              <a:t>ve</a:t>
            </a:r>
            <a:r>
              <a:rPr lang="en-US" sz="2000" dirty="0"/>
              <a:t> </a:t>
            </a:r>
            <a:r>
              <a:rPr lang="en-US" sz="2000" dirty="0" err="1"/>
              <a:t>öğrenmeye</a:t>
            </a:r>
            <a:r>
              <a:rPr lang="en-US" sz="2000" dirty="0"/>
              <a:t> </a:t>
            </a:r>
            <a:r>
              <a:rPr lang="en-US" sz="2000" dirty="0" err="1"/>
              <a:t>açık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yapıda</a:t>
            </a:r>
            <a:r>
              <a:rPr lang="en-US" sz="2000" dirty="0"/>
              <a:t> </a:t>
            </a:r>
            <a:r>
              <a:rPr lang="en-US" sz="2000" dirty="0" err="1"/>
              <a:t>olmasına</a:t>
            </a:r>
            <a:r>
              <a:rPr lang="en-US" sz="2000" dirty="0"/>
              <a:t> </a:t>
            </a:r>
            <a:r>
              <a:rPr lang="en-US" sz="2000" dirty="0" err="1"/>
              <a:t>yardımcı</a:t>
            </a:r>
            <a:r>
              <a:rPr lang="en-US" sz="2000" dirty="0"/>
              <a:t> </a:t>
            </a:r>
            <a:r>
              <a:rPr lang="en-US" sz="2000" dirty="0" err="1"/>
              <a:t>olur</a:t>
            </a:r>
            <a:r>
              <a:rPr lang="en-US" sz="2000" dirty="0"/>
              <a:t>. Johari Window </a:t>
            </a:r>
            <a:r>
              <a:rPr lang="en-US" sz="2000" dirty="0" err="1"/>
              <a:t>böylece</a:t>
            </a:r>
            <a:r>
              <a:rPr lang="en-US" sz="2000" dirty="0"/>
              <a:t> hem </a:t>
            </a:r>
            <a:r>
              <a:rPr lang="en-US" sz="2000" dirty="0" err="1"/>
              <a:t>bireysel</a:t>
            </a:r>
            <a:r>
              <a:rPr lang="en-US" sz="2000" dirty="0"/>
              <a:t> </a:t>
            </a:r>
            <a:r>
              <a:rPr lang="en-US" sz="2000" dirty="0" err="1"/>
              <a:t>gelişim</a:t>
            </a:r>
            <a:r>
              <a:rPr lang="en-US" sz="2000" dirty="0"/>
              <a:t> hem de </a:t>
            </a:r>
            <a:r>
              <a:rPr lang="en-US" sz="2000" dirty="0" err="1"/>
              <a:t>takım</a:t>
            </a:r>
            <a:r>
              <a:rPr lang="en-US" sz="2000" dirty="0"/>
              <a:t> </a:t>
            </a:r>
            <a:r>
              <a:rPr lang="en-US" sz="2000" dirty="0" err="1"/>
              <a:t>içi</a:t>
            </a:r>
            <a:r>
              <a:rPr lang="en-US" sz="2000" dirty="0"/>
              <a:t> </a:t>
            </a:r>
            <a:r>
              <a:rPr lang="en-US" sz="2000" dirty="0" err="1"/>
              <a:t>sinerji</a:t>
            </a:r>
            <a:r>
              <a:rPr lang="en-US" sz="2000" dirty="0"/>
              <a:t> </a:t>
            </a:r>
            <a:r>
              <a:rPr lang="en-US" sz="2000" dirty="0" err="1"/>
              <a:t>için</a:t>
            </a:r>
            <a:r>
              <a:rPr lang="en-US" sz="2000" dirty="0"/>
              <a:t> </a:t>
            </a:r>
            <a:r>
              <a:rPr lang="en-US" sz="2000" dirty="0" err="1"/>
              <a:t>önemli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model </a:t>
            </a:r>
            <a:r>
              <a:rPr lang="en-US" sz="2000" dirty="0" err="1"/>
              <a:t>haline</a:t>
            </a:r>
            <a:r>
              <a:rPr lang="en-US" sz="2000" dirty="0"/>
              <a:t> </a:t>
            </a:r>
            <a:r>
              <a:rPr lang="en-US" sz="2000" dirty="0" err="1"/>
              <a:t>gelir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2431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9FEA3-5E5A-B337-6A53-8C906CD16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F673EDD2-5664-27E8-E0AF-3E0AB94C281A}"/>
              </a:ext>
            </a:extLst>
          </p:cNvPr>
          <p:cNvSpPr txBox="1"/>
          <p:nvPr/>
        </p:nvSpPr>
        <p:spPr>
          <a:xfrm>
            <a:off x="376112" y="230228"/>
            <a:ext cx="12571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🎯 </a:t>
            </a:r>
            <a:r>
              <a:rPr lang="en-US" sz="3200" dirty="0" err="1"/>
              <a:t>Gömülü</a:t>
            </a:r>
            <a:r>
              <a:rPr lang="en-US" sz="3200" dirty="0"/>
              <a:t> </a:t>
            </a:r>
            <a:r>
              <a:rPr lang="en-US" sz="3200" dirty="0" err="1"/>
              <a:t>Yazılım</a:t>
            </a:r>
            <a:r>
              <a:rPr lang="en-US" sz="3200" dirty="0"/>
              <a:t> </a:t>
            </a:r>
            <a:r>
              <a:rPr lang="en-US" sz="3200" dirty="0" err="1"/>
              <a:t>Geliştirme</a:t>
            </a:r>
            <a:r>
              <a:rPr lang="en-US" sz="3200" dirty="0"/>
              <a:t> </a:t>
            </a:r>
            <a:r>
              <a:rPr lang="en-US" sz="3200" dirty="0" err="1"/>
              <a:t>Açısından</a:t>
            </a:r>
            <a:r>
              <a:rPr lang="en-US" sz="3200" dirty="0"/>
              <a:t> </a:t>
            </a:r>
            <a:r>
              <a:rPr lang="en-US" sz="3200" dirty="0" err="1"/>
              <a:t>Sistem</a:t>
            </a:r>
            <a:r>
              <a:rPr lang="en-US" sz="3200" dirty="0"/>
              <a:t> </a:t>
            </a:r>
            <a:r>
              <a:rPr lang="en-US" sz="3200" dirty="0" err="1"/>
              <a:t>Mühendisliği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Resim 1" descr="logo, simge, sembol, yazı tipi, beyaz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FDE082B4-3AD1-1C42-B1FF-2AC20A69E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14" y="5287200"/>
            <a:ext cx="3042809" cy="1186416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BEEBBE40-D19B-544D-4F32-B9684581B512}"/>
              </a:ext>
            </a:extLst>
          </p:cNvPr>
          <p:cNvSpPr txBox="1"/>
          <p:nvPr/>
        </p:nvSpPr>
        <p:spPr>
          <a:xfrm>
            <a:off x="457200" y="863255"/>
            <a:ext cx="867765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 err="1"/>
              <a:t>Gömülü</a:t>
            </a:r>
            <a:r>
              <a:rPr lang="en-US" sz="2200" dirty="0"/>
              <a:t> </a:t>
            </a:r>
            <a:r>
              <a:rPr lang="en-US" sz="2200" dirty="0" err="1"/>
              <a:t>yazılımcı</a:t>
            </a:r>
            <a:r>
              <a:rPr lang="en-US" sz="2200" dirty="0"/>
              <a:t> </a:t>
            </a:r>
            <a:r>
              <a:rPr lang="en-US" sz="2200" dirty="0" err="1"/>
              <a:t>sadece</a:t>
            </a:r>
            <a:r>
              <a:rPr lang="en-US" sz="2200" dirty="0"/>
              <a:t> </a:t>
            </a:r>
            <a:r>
              <a:rPr lang="en-US" sz="2200" dirty="0" err="1"/>
              <a:t>kod</a:t>
            </a:r>
            <a:r>
              <a:rPr lang="en-US" sz="2200" dirty="0"/>
              <a:t> </a:t>
            </a:r>
            <a:r>
              <a:rPr lang="en-US" sz="2200" dirty="0" err="1"/>
              <a:t>değil</a:t>
            </a:r>
            <a:r>
              <a:rPr lang="en-US" sz="2200" dirty="0"/>
              <a:t>, </a:t>
            </a:r>
            <a:r>
              <a:rPr lang="en-US" sz="2200" dirty="0" err="1"/>
              <a:t>sistemin</a:t>
            </a:r>
            <a:r>
              <a:rPr lang="en-US" sz="2200" dirty="0"/>
              <a:t> </a:t>
            </a:r>
            <a:r>
              <a:rPr lang="en-US" sz="2200" dirty="0" err="1"/>
              <a:t>tamamını</a:t>
            </a:r>
            <a:r>
              <a:rPr lang="en-US" sz="2200" dirty="0"/>
              <a:t> </a:t>
            </a:r>
            <a:r>
              <a:rPr lang="en-US" sz="2200" dirty="0" err="1"/>
              <a:t>anlamalıdır</a:t>
            </a:r>
            <a:r>
              <a:rPr lang="en-US" sz="2200" dirty="0"/>
              <a:t>.</a:t>
            </a:r>
            <a:br>
              <a:rPr lang="en-US" sz="2200" dirty="0"/>
            </a:br>
            <a:r>
              <a:rPr lang="en-US" sz="2200" dirty="0"/>
              <a:t>⚙️ </a:t>
            </a:r>
            <a:r>
              <a:rPr lang="en-US" sz="2200" dirty="0" err="1"/>
              <a:t>Donanım</a:t>
            </a:r>
            <a:r>
              <a:rPr lang="en-US" sz="2200" dirty="0"/>
              <a:t> → 🧠 </a:t>
            </a:r>
            <a:r>
              <a:rPr lang="en-US" sz="2200" dirty="0" err="1"/>
              <a:t>Yazılım</a:t>
            </a:r>
            <a:r>
              <a:rPr lang="en-US" sz="2200" dirty="0"/>
              <a:t> → 🌐 </a:t>
            </a:r>
            <a:r>
              <a:rPr lang="en-US" sz="2200" dirty="0" err="1"/>
              <a:t>Haberleşme</a:t>
            </a:r>
            <a:r>
              <a:rPr lang="en-US" sz="2200" dirty="0"/>
              <a:t> → 🔄 </a:t>
            </a:r>
            <a:r>
              <a:rPr lang="en-US" sz="2200" dirty="0" err="1"/>
              <a:t>Davranış</a:t>
            </a:r>
            <a:endParaRPr lang="en-US" sz="2200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712A5ABF-71DB-89C5-7A8D-7F21BD6FCA11}"/>
              </a:ext>
            </a:extLst>
          </p:cNvPr>
          <p:cNvSpPr txBox="1"/>
          <p:nvPr/>
        </p:nvSpPr>
        <p:spPr>
          <a:xfrm>
            <a:off x="457200" y="1794756"/>
            <a:ext cx="406908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200" dirty="0" err="1"/>
              <a:t>Gereksinim</a:t>
            </a:r>
            <a:r>
              <a:rPr lang="en-US" sz="2200" dirty="0"/>
              <a:t> </a:t>
            </a:r>
            <a:r>
              <a:rPr lang="en-US" sz="2200" dirty="0" err="1"/>
              <a:t>Temelli</a:t>
            </a:r>
            <a:r>
              <a:rPr lang="en-US" sz="2200" dirty="0"/>
              <a:t> </a:t>
            </a:r>
            <a:r>
              <a:rPr lang="en-US" sz="2200" dirty="0" err="1"/>
              <a:t>Geliştirme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Düzeyinde</a:t>
            </a:r>
            <a:r>
              <a:rPr lang="en-US" sz="2200" dirty="0"/>
              <a:t> </a:t>
            </a:r>
            <a:r>
              <a:rPr lang="en-US" sz="2200" dirty="0" err="1"/>
              <a:t>Düşünme</a:t>
            </a:r>
            <a:r>
              <a:rPr lang="en-US" sz="2200" dirty="0"/>
              <a:t> (System-Level Thinking)</a:t>
            </a:r>
          </a:p>
          <a:p>
            <a:pPr marL="342900" indent="-342900">
              <a:buAutoNum type="arabicPeriod"/>
            </a:pPr>
            <a:r>
              <a:rPr lang="en-US" sz="2200" dirty="0" err="1"/>
              <a:t>Arayüz</a:t>
            </a:r>
            <a:r>
              <a:rPr lang="en-US" sz="2200" dirty="0"/>
              <a:t> </a:t>
            </a:r>
            <a:r>
              <a:rPr lang="en-US" sz="2200" dirty="0" err="1"/>
              <a:t>Tanımı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</a:t>
            </a:r>
            <a:r>
              <a:rPr lang="en-US" sz="2200" dirty="0" err="1"/>
              <a:t>Entegrasyon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/>
              <a:t>Traceability (</a:t>
            </a:r>
            <a:r>
              <a:rPr lang="en-US" sz="2200" dirty="0" err="1"/>
              <a:t>İzlenebilirlik</a:t>
            </a:r>
            <a:r>
              <a:rPr lang="en-US" sz="2200" dirty="0"/>
              <a:t>)</a:t>
            </a:r>
          </a:p>
          <a:p>
            <a:pPr marL="342900" indent="-342900">
              <a:buAutoNum type="arabicPeriod"/>
            </a:pPr>
            <a:r>
              <a:rPr lang="en-US" sz="2200" dirty="0" err="1"/>
              <a:t>Validasyon</a:t>
            </a:r>
            <a:r>
              <a:rPr lang="en-US" sz="2200" dirty="0"/>
              <a:t> </a:t>
            </a:r>
            <a:r>
              <a:rPr lang="en-US" sz="2200" dirty="0" err="1"/>
              <a:t>ve</a:t>
            </a:r>
            <a:r>
              <a:rPr lang="en-US" sz="2200" dirty="0"/>
              <a:t> Test </a:t>
            </a:r>
            <a:r>
              <a:rPr lang="en-US" sz="2200" dirty="0" err="1"/>
              <a:t>Planları</a:t>
            </a:r>
            <a:r>
              <a:rPr lang="en-US" sz="2200" dirty="0"/>
              <a:t> </a:t>
            </a:r>
            <a:r>
              <a:rPr lang="en-US" sz="2200" dirty="0" err="1"/>
              <a:t>ile</a:t>
            </a:r>
            <a:r>
              <a:rPr lang="en-US" sz="2200" dirty="0"/>
              <a:t> </a:t>
            </a:r>
            <a:r>
              <a:rPr lang="en-US" sz="2200" dirty="0" err="1"/>
              <a:t>Uyumlu</a:t>
            </a:r>
            <a:r>
              <a:rPr lang="en-US" sz="2200" dirty="0"/>
              <a:t> </a:t>
            </a:r>
            <a:r>
              <a:rPr lang="en-US" sz="2200" dirty="0" err="1"/>
              <a:t>Geliştirme</a:t>
            </a:r>
            <a:endParaRPr lang="en-US" sz="2200" dirty="0"/>
          </a:p>
          <a:p>
            <a:pPr marL="342900" indent="-342900">
              <a:buAutoNum type="arabicPeriod"/>
            </a:pPr>
            <a:r>
              <a:rPr lang="en-US" sz="2200" dirty="0" err="1"/>
              <a:t>Değişiklik</a:t>
            </a:r>
            <a:r>
              <a:rPr lang="en-US" sz="2200" dirty="0"/>
              <a:t> </a:t>
            </a:r>
            <a:r>
              <a:rPr lang="en-US" sz="2200" dirty="0" err="1"/>
              <a:t>Yönetimi</a:t>
            </a:r>
            <a:r>
              <a:rPr lang="en-US" sz="2200" dirty="0"/>
              <a:t> (Change Management)</a:t>
            </a:r>
          </a:p>
        </p:txBody>
      </p:sp>
      <p:pic>
        <p:nvPicPr>
          <p:cNvPr id="7170" name="Picture 2" descr="Develop embedded system projects and products by Sinanusta09 | Fiverr">
            <a:extLst>
              <a:ext uri="{FF2B5EF4-FFF2-40B4-BE49-F238E27FC236}">
                <a16:creationId xmlns:a16="http://schemas.microsoft.com/office/drawing/2014/main" id="{87C5337F-A5FD-1BF5-93A0-0783607DD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3279" y="1794756"/>
            <a:ext cx="6968199" cy="4642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458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15379</TotalTime>
  <Words>3454</Words>
  <Application>Microsoft Office PowerPoint</Application>
  <PresentationFormat>Geniş ekran</PresentationFormat>
  <Paragraphs>285</Paragraphs>
  <Slides>40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40</vt:i4>
      </vt:variant>
    </vt:vector>
  </HeadingPairs>
  <TitlesOfParts>
    <vt:vector size="47" baseType="lpstr">
      <vt:lpstr>Aptos</vt:lpstr>
      <vt:lpstr>Aptos Display</vt:lpstr>
      <vt:lpstr>Arial</vt:lpstr>
      <vt:lpstr>Arial Unicode MS</vt:lpstr>
      <vt:lpstr>Calibri</vt:lpstr>
      <vt:lpstr>Wingdings</vt:lpstr>
      <vt:lpstr>Office Teması</vt:lpstr>
      <vt:lpstr>W6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Atakan Ertekin</dc:creator>
  <cp:lastModifiedBy>Atakan Ertekin</cp:lastModifiedBy>
  <cp:revision>16</cp:revision>
  <dcterms:created xsi:type="dcterms:W3CDTF">2025-02-23T13:51:09Z</dcterms:created>
  <dcterms:modified xsi:type="dcterms:W3CDTF">2025-04-08T16:40:52Z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dc367dc-85ee-463f-a9c1-fc7b095d5ffc_Enabled">
    <vt:lpwstr>true</vt:lpwstr>
  </property>
  <property fmtid="{D5CDD505-2E9C-101B-9397-08002B2CF9AE}" pid="3" name="MSIP_Label_0dc367dc-85ee-463f-a9c1-fc7b095d5ffc_SetDate">
    <vt:lpwstr>2025-02-23T13:55:13Z</vt:lpwstr>
  </property>
  <property fmtid="{D5CDD505-2E9C-101B-9397-08002B2CF9AE}" pid="4" name="MSIP_Label_0dc367dc-85ee-463f-a9c1-fc7b095d5ffc_Method">
    <vt:lpwstr>Privileged</vt:lpwstr>
  </property>
  <property fmtid="{D5CDD505-2E9C-101B-9397-08002B2CF9AE}" pid="5" name="MSIP_Label_0dc367dc-85ee-463f-a9c1-fc7b095d5ffc_Name">
    <vt:lpwstr>Public</vt:lpwstr>
  </property>
  <property fmtid="{D5CDD505-2E9C-101B-9397-08002B2CF9AE}" pid="6" name="MSIP_Label_0dc367dc-85ee-463f-a9c1-fc7b095d5ffc_SiteId">
    <vt:lpwstr>07f9f097-894c-4976-a5f5-10f0a16703c3</vt:lpwstr>
  </property>
  <property fmtid="{D5CDD505-2E9C-101B-9397-08002B2CF9AE}" pid="7" name="MSIP_Label_0dc367dc-85ee-463f-a9c1-fc7b095d5ffc_ActionId">
    <vt:lpwstr>ba187bee-5211-476f-846c-65331bde871c</vt:lpwstr>
  </property>
  <property fmtid="{D5CDD505-2E9C-101B-9397-08002B2CF9AE}" pid="8" name="MSIP_Label_0dc367dc-85ee-463f-a9c1-fc7b095d5ffc_ContentBits">
    <vt:lpwstr>0</vt:lpwstr>
  </property>
  <property fmtid="{D5CDD505-2E9C-101B-9397-08002B2CF9AE}" pid="9" name="MSIP_Label_0dc367dc-85ee-463f-a9c1-fc7b095d5ffc_Tag">
    <vt:lpwstr>10, 0, 1, 1</vt:lpwstr>
  </property>
</Properties>
</file>

<file path=docProps/thumbnail.jpeg>
</file>